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78"/>
  </p:notesMasterIdLst>
  <p:sldIdLst>
    <p:sldId id="256" r:id="rId2"/>
    <p:sldId id="260" r:id="rId3"/>
    <p:sldId id="263" r:id="rId4"/>
    <p:sldId id="278" r:id="rId5"/>
    <p:sldId id="272" r:id="rId6"/>
    <p:sldId id="279" r:id="rId7"/>
    <p:sldId id="280" r:id="rId8"/>
    <p:sldId id="281" r:id="rId9"/>
    <p:sldId id="262" r:id="rId10"/>
    <p:sldId id="297" r:id="rId11"/>
    <p:sldId id="273" r:id="rId12"/>
    <p:sldId id="289" r:id="rId13"/>
    <p:sldId id="327" r:id="rId14"/>
    <p:sldId id="290" r:id="rId15"/>
    <p:sldId id="296" r:id="rId16"/>
    <p:sldId id="295" r:id="rId17"/>
    <p:sldId id="292" r:id="rId18"/>
    <p:sldId id="294" r:id="rId19"/>
    <p:sldId id="293" r:id="rId20"/>
    <p:sldId id="298" r:id="rId21"/>
    <p:sldId id="261" r:id="rId22"/>
    <p:sldId id="329" r:id="rId23"/>
    <p:sldId id="287" r:id="rId24"/>
    <p:sldId id="284" r:id="rId25"/>
    <p:sldId id="259" r:id="rId26"/>
    <p:sldId id="258" r:id="rId27"/>
    <p:sldId id="271" r:id="rId28"/>
    <p:sldId id="328" r:id="rId29"/>
    <p:sldId id="282" r:id="rId30"/>
    <p:sldId id="285" r:id="rId31"/>
    <p:sldId id="286" r:id="rId32"/>
    <p:sldId id="326" r:id="rId33"/>
    <p:sldId id="288" r:id="rId34"/>
    <p:sldId id="283" r:id="rId35"/>
    <p:sldId id="303" r:id="rId36"/>
    <p:sldId id="264" r:id="rId37"/>
    <p:sldId id="274" r:id="rId38"/>
    <p:sldId id="299" r:id="rId39"/>
    <p:sldId id="302" r:id="rId40"/>
    <p:sldId id="301" r:id="rId41"/>
    <p:sldId id="305" r:id="rId42"/>
    <p:sldId id="309" r:id="rId43"/>
    <p:sldId id="306" r:id="rId44"/>
    <p:sldId id="307" r:id="rId45"/>
    <p:sldId id="308" r:id="rId46"/>
    <p:sldId id="300" r:id="rId47"/>
    <p:sldId id="330" r:id="rId48"/>
    <p:sldId id="311" r:id="rId49"/>
    <p:sldId id="312" r:id="rId50"/>
    <p:sldId id="313" r:id="rId51"/>
    <p:sldId id="314" r:id="rId52"/>
    <p:sldId id="266" r:id="rId53"/>
    <p:sldId id="275" r:id="rId54"/>
    <p:sldId id="319" r:id="rId55"/>
    <p:sldId id="320" r:id="rId56"/>
    <p:sldId id="321" r:id="rId57"/>
    <p:sldId id="265" r:id="rId58"/>
    <p:sldId id="268" r:id="rId59"/>
    <p:sldId id="269" r:id="rId60"/>
    <p:sldId id="270" r:id="rId61"/>
    <p:sldId id="310" r:id="rId62"/>
    <p:sldId id="304" r:id="rId63"/>
    <p:sldId id="267" r:id="rId64"/>
    <p:sldId id="276" r:id="rId65"/>
    <p:sldId id="315" r:id="rId66"/>
    <p:sldId id="318" r:id="rId67"/>
    <p:sldId id="322" r:id="rId68"/>
    <p:sldId id="325" r:id="rId69"/>
    <p:sldId id="323" r:id="rId70"/>
    <p:sldId id="317" r:id="rId71"/>
    <p:sldId id="334" r:id="rId72"/>
    <p:sldId id="333" r:id="rId73"/>
    <p:sldId id="316" r:id="rId74"/>
    <p:sldId id="335" r:id="rId75"/>
    <p:sldId id="324" r:id="rId76"/>
    <p:sldId id="277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42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0428C-3B62-4A1F-BB0E-076BF199586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6F704-19B8-4764-8AEC-175076824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952332-B027-47C1-864C-EDEF436B72EB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297A-84CF-463A-BFD9-E136D302C72B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283971-8471-4ACD-AFCD-E36464C5270A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995286"/>
          </a:xfrm>
        </p:spPr>
        <p:txBody>
          <a:bodyPr anchor="t">
            <a:normAutofit/>
          </a:bodyPr>
          <a:lstStyle>
            <a:lvl1pPr marL="306000" indent="-306000" algn="l">
              <a:buFont typeface="Wingdings" panose="05000000000000000000" pitchFamily="2" charset="2"/>
              <a:buChar char="§"/>
              <a:defRPr sz="2400"/>
            </a:lvl1pPr>
            <a:lvl2pPr marL="630000" indent="-306000" algn="l">
              <a:buFont typeface="Wingdings" panose="05000000000000000000" pitchFamily="2" charset="2"/>
              <a:buChar char="§"/>
              <a:defRPr sz="2000"/>
            </a:lvl2pPr>
            <a:lvl3pPr marL="900000" indent="-270000" algn="l">
              <a:buFont typeface="Wingdings" panose="05000000000000000000" pitchFamily="2" charset="2"/>
              <a:buChar char="§"/>
              <a:defRPr sz="1800"/>
            </a:lvl3pPr>
            <a:lvl4pPr marL="1242000" indent="-234000" algn="l">
              <a:buFont typeface="Wingdings" panose="05000000000000000000" pitchFamily="2" charset="2"/>
              <a:buChar char="§"/>
              <a:defRPr sz="1600"/>
            </a:lvl4pPr>
            <a:lvl5pPr marL="1602000" indent="-234000" algn="l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15364"/>
            <a:ext cx="2133600" cy="365125"/>
          </a:xfrm>
        </p:spPr>
        <p:txBody>
          <a:bodyPr/>
          <a:lstStyle/>
          <a:p>
            <a:fld id="{8E63B19B-4FFA-4316-AC86-08A63EFCB6D5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11038"/>
            <a:ext cx="4870585" cy="365125"/>
          </a:xfrm>
        </p:spPr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15364"/>
            <a:ext cx="770468" cy="365125"/>
          </a:xfrm>
        </p:spPr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7496DA-B54A-41C0-8DAD-461F8294506A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B22E-AAC6-48FF-B366-97AC35FAEE0E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85B-A8FE-4F33-A086-2C427077FAF3}" type="datetime1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F5B7-6289-4483-80DE-D17D4776BFC2}" type="datetime1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4BD8-F51F-43B8-B642-4F529010D3F7}" type="datetime1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9F1D539-D7AD-442F-8548-8A16AE8B2BE9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8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5FCC-6E22-49BA-BF47-AF5121FFDA41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9BC9B5-C7DE-4C5E-AFE9-6650BD0BBE60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F920CC-BC99-4270-AFE4-2C1BA62F89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93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aleobiod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20755434/what-is-the-master-branch-and-release-branch-fo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xkcd.com/1597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xkcd.com/1296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github.io/styleguide/Rguide.x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studio.com/products/rstudio/download/#download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csgillespie.github.io/efficientR/performance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r-sig-hpc@r-project.or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down.org/yihui/bookdown/" TargetMode="External"/><Relationship Id="rId3" Type="http://schemas.openxmlformats.org/officeDocument/2006/relationships/hyperlink" Target="https://support.rstudio.com/hc/en-us/articles/200532077?version=1.1.456&amp;mode=desktop" TargetMode="External"/><Relationship Id="rId7" Type="http://schemas.openxmlformats.org/officeDocument/2006/relationships/hyperlink" Target="https://rmarkdown.rstudio.com/" TargetMode="External"/><Relationship Id="rId2" Type="http://schemas.openxmlformats.org/officeDocument/2006/relationships/hyperlink" Target="https://www.atlassian.com/git/tutorials/learn-git-with-bitbucket-clou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gle.github.io/styleguide/Rguide.xml" TargetMode="External"/><Relationship Id="rId11" Type="http://schemas.openxmlformats.org/officeDocument/2006/relationships/hyperlink" Target="https://www4.stat.ncsu.edu/~post/isaac/parallel_programming_R.pdf" TargetMode="External"/><Relationship Id="rId5" Type="http://schemas.openxmlformats.org/officeDocument/2006/relationships/hyperlink" Target="https://adv-r.hadley.nz/" TargetMode="External"/><Relationship Id="rId10" Type="http://schemas.openxmlformats.org/officeDocument/2006/relationships/hyperlink" Target="https://www.r-bloggers.com/how-to-go-parallel-in-r-basics-tips/" TargetMode="External"/><Relationship Id="rId4" Type="http://schemas.openxmlformats.org/officeDocument/2006/relationships/hyperlink" Target="http://r-pkgs.had.co.nz/" TargetMode="External"/><Relationship Id="rId9" Type="http://schemas.openxmlformats.org/officeDocument/2006/relationships/hyperlink" Target="https://adv-r.hadley.nz/profiling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883920"/>
            <a:ext cx="7989752" cy="1300908"/>
          </a:xfrm>
        </p:spPr>
        <p:txBody>
          <a:bodyPr>
            <a:normAutofit/>
          </a:bodyPr>
          <a:lstStyle/>
          <a:p>
            <a:r>
              <a:rPr lang="en-US" dirty="0" smtClean="0"/>
              <a:t>Advanced 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245788"/>
            <a:ext cx="7989752" cy="794257"/>
          </a:xfrm>
        </p:spPr>
        <p:txBody>
          <a:bodyPr>
            <a:normAutofit/>
          </a:bodyPr>
          <a:lstStyle/>
          <a:p>
            <a:r>
              <a:rPr lang="en-US" sz="1800" dirty="0"/>
              <a:t>Functions, packages</a:t>
            </a:r>
            <a:r>
              <a:rPr lang="en-US" sz="1800" dirty="0" smtClean="0"/>
              <a:t>, &amp; </a:t>
            </a:r>
            <a:r>
              <a:rPr lang="en-US" sz="1800" dirty="0"/>
              <a:t>version </a:t>
            </a:r>
            <a:r>
              <a:rPr lang="en-US" sz="1800" dirty="0" smtClean="0"/>
              <a:t>control</a:t>
            </a:r>
          </a:p>
          <a:p>
            <a:r>
              <a:rPr lang="en-US" sz="1800" dirty="0" smtClean="0"/>
              <a:t>Code profiling &amp; parallel computing</a:t>
            </a:r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7113" y="3504280"/>
            <a:ext cx="7830975" cy="1166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Phil Novack-Gottshall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Benedictine University</a:t>
            </a:r>
          </a:p>
          <a:p>
            <a:pPr algn="r"/>
            <a:r>
              <a:rPr lang="en-US" cap="none" dirty="0" smtClean="0">
                <a:solidFill>
                  <a:srgbClr val="CC0000"/>
                </a:solidFill>
              </a:rPr>
              <a:t>pnovack-gottshall@ben.edu 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370" y="4736463"/>
            <a:ext cx="2438227" cy="661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6" y="5755861"/>
            <a:ext cx="9144000" cy="11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familiar?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9649" y="1994056"/>
            <a:ext cx="8688638" cy="3325001"/>
            <a:chOff x="249649" y="1994056"/>
            <a:chExt cx="8688638" cy="3325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487" y="1994056"/>
              <a:ext cx="8686800" cy="2646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649" y="2280486"/>
              <a:ext cx="8686800" cy="303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8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control, </a:t>
            </a:r>
            <a:r>
              <a:rPr lang="en-US" dirty="0" err="1" smtClean="0"/>
              <a:t>Git</a:t>
            </a:r>
            <a:r>
              <a:rPr lang="en-US" dirty="0" smtClean="0"/>
              <a:t> &amp;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Version control tracks changes to files</a:t>
            </a:r>
          </a:p>
          <a:p>
            <a:pPr lvl="1"/>
            <a:r>
              <a:rPr lang="en-US" dirty="0" smtClean="0"/>
              <a:t>When changed? (</a:t>
            </a:r>
            <a:r>
              <a:rPr lang="en-US" dirty="0" smtClean="0">
                <a:solidFill>
                  <a:schemeClr val="accent2"/>
                </a:solidFill>
              </a:rPr>
              <a:t>timestamp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Who made the change? (</a:t>
            </a:r>
            <a:r>
              <a:rPr lang="en-US" dirty="0" smtClean="0">
                <a:solidFill>
                  <a:schemeClr val="accent2"/>
                </a:solidFill>
              </a:rPr>
              <a:t>blame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changed? (</a:t>
            </a:r>
            <a:r>
              <a:rPr lang="en-US" dirty="0" smtClean="0">
                <a:solidFill>
                  <a:schemeClr val="accent2"/>
                </a:solidFill>
              </a:rPr>
              <a:t>differencing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Seamless documentation of how code has changed through time</a:t>
            </a:r>
          </a:p>
          <a:p>
            <a:pPr lvl="1"/>
            <a:r>
              <a:rPr lang="en-US" dirty="0" smtClean="0"/>
              <a:t>Prevents (tracks) errors</a:t>
            </a:r>
          </a:p>
          <a:p>
            <a:pPr lvl="1"/>
            <a:r>
              <a:rPr lang="en-US" dirty="0" smtClean="0"/>
              <a:t>Allows collaborative code development</a:t>
            </a:r>
          </a:p>
          <a:p>
            <a:pPr lvl="1"/>
            <a:r>
              <a:rPr lang="en-US" dirty="0" smtClean="0"/>
              <a:t>Coordinates changes among different users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Git</a:t>
            </a:r>
            <a:r>
              <a:rPr lang="en-US" dirty="0"/>
              <a:t> is an efficient and commonly used version control system (VCS)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GitHub</a:t>
            </a:r>
            <a:r>
              <a:rPr lang="en-US" b="1" dirty="0"/>
              <a:t> </a:t>
            </a:r>
            <a:r>
              <a:rPr lang="en-US" dirty="0"/>
              <a:t>is an online repository for storing, exchanging, and sharing your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 smtClean="0"/>
              <a:t>Git</a:t>
            </a:r>
            <a:r>
              <a:rPr lang="en-US" dirty="0" smtClean="0"/>
              <a:t>/GitHub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60154"/>
            <a:ext cx="7989752" cy="416313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Version </a:t>
            </a:r>
            <a:r>
              <a:rPr lang="en-US" dirty="0">
                <a:solidFill>
                  <a:schemeClr val="accent2"/>
                </a:solidFill>
              </a:rPr>
              <a:t>control</a:t>
            </a:r>
            <a:r>
              <a:rPr lang="en-US" dirty="0"/>
              <a:t>: it makes it easier for you and users to track changes to your code over </a:t>
            </a:r>
            <a:r>
              <a:rPr lang="en-US" dirty="0" smtClean="0"/>
              <a:t>time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Changes 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differences</a:t>
            </a:r>
            <a:r>
              <a:rPr lang="en-US" dirty="0"/>
              <a:t>) are color coded for easy documenting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Integrated with </a:t>
            </a:r>
            <a:r>
              <a:rPr lang="en-US" dirty="0" err="1"/>
              <a:t>RStudio</a:t>
            </a:r>
            <a:r>
              <a:rPr lang="en-US" dirty="0"/>
              <a:t> while building your package / project</a:t>
            </a:r>
          </a:p>
          <a:p>
            <a:pPr marL="0" indent="0" algn="r">
              <a:buNone/>
            </a:pPr>
            <a:r>
              <a:rPr lang="en-US" sz="2300" i="1" dirty="0" smtClean="0">
                <a:solidFill>
                  <a:schemeClr val="accent4"/>
                </a:solidFill>
              </a:rPr>
              <a:t>Above available even if do not submit to GitHub!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Users </a:t>
            </a:r>
            <a:r>
              <a:rPr lang="en-US" dirty="0"/>
              <a:t>can request feature changes or post </a:t>
            </a:r>
            <a:r>
              <a:rPr lang="en-US" dirty="0">
                <a:solidFill>
                  <a:schemeClr val="accent2"/>
                </a:solidFill>
              </a:rPr>
              <a:t>issues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Users </a:t>
            </a:r>
            <a:r>
              <a:rPr lang="en-US" dirty="0"/>
              <a:t>can download beta packages directly to R</a:t>
            </a:r>
          </a:p>
          <a:p>
            <a:pPr marL="5940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940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install_github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pnovack-gottshall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ecospace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5940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ecospace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Easily </a:t>
            </a:r>
            <a:r>
              <a:rPr lang="en-US" dirty="0"/>
              <a:t>collaborate with others who are also developing your </a:t>
            </a:r>
            <a:r>
              <a:rPr lang="en-US" dirty="0" smtClean="0"/>
              <a:t>code</a:t>
            </a: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Allows </a:t>
            </a:r>
            <a:r>
              <a:rPr lang="en-US" dirty="0"/>
              <a:t>you to test each code change across different computational environments if link your repository to Travis CI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When </a:t>
            </a:r>
            <a:r>
              <a:rPr lang="en-US" dirty="0"/>
              <a:t>submit a CRAN package, can track </a:t>
            </a:r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1192" y="3569465"/>
            <a:ext cx="79897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GitHub repo for my projects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install </a:t>
            </a:r>
            <a:r>
              <a:rPr lang="en-US" dirty="0" err="1" smtClean="0"/>
              <a:t>Git</a:t>
            </a:r>
            <a:r>
              <a:rPr lang="en-US" dirty="0" smtClean="0"/>
              <a:t> and create a </a:t>
            </a:r>
            <a:r>
              <a:rPr lang="en-US" dirty="0" err="1" smtClean="0"/>
              <a:t>Github</a:t>
            </a:r>
            <a:r>
              <a:rPr lang="en-US" dirty="0" smtClean="0"/>
              <a:t> account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Refer to handout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 &amp;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3036"/>
            <a:ext cx="7989752" cy="44287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Software </a:t>
            </a:r>
            <a:r>
              <a:rPr lang="en-US" dirty="0"/>
              <a:t>developers use </a:t>
            </a:r>
            <a:r>
              <a:rPr lang="en-US" dirty="0" smtClean="0"/>
              <a:t>VCS </a:t>
            </a:r>
            <a:r>
              <a:rPr lang="en-US" dirty="0"/>
              <a:t>when developing </a:t>
            </a:r>
            <a:r>
              <a:rPr lang="en-US" dirty="0" smtClean="0"/>
              <a:t>software</a:t>
            </a:r>
            <a:endParaRPr lang="en-US" dirty="0"/>
          </a:p>
          <a:p>
            <a:pPr lvl="1"/>
            <a:r>
              <a:rPr lang="en-US" dirty="0" smtClean="0"/>
              <a:t>PBDB also uses </a:t>
            </a:r>
            <a:r>
              <a:rPr lang="en-US" dirty="0"/>
              <a:t>this </a:t>
            </a:r>
            <a:r>
              <a:rPr lang="en-US" dirty="0" smtClean="0"/>
              <a:t>development structure!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github.com/paleobiodb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Repository </a:t>
            </a:r>
            <a:r>
              <a:rPr lang="en-US" dirty="0">
                <a:solidFill>
                  <a:schemeClr val="accent2"/>
                </a:solidFill>
              </a:rPr>
              <a:t>("repo")</a:t>
            </a:r>
            <a:r>
              <a:rPr lang="en-US" dirty="0"/>
              <a:t>: The contributed files for a </a:t>
            </a:r>
            <a:r>
              <a:rPr lang="en-US" dirty="0" smtClean="0"/>
              <a:t>project/package/platform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>
                <a:solidFill>
                  <a:schemeClr val="accent2"/>
                </a:solidFill>
              </a:rPr>
              <a:t>local </a:t>
            </a:r>
            <a:r>
              <a:rPr lang="en-US" dirty="0"/>
              <a:t>or </a:t>
            </a:r>
            <a:r>
              <a:rPr lang="en-US" dirty="0" smtClean="0">
                <a:solidFill>
                  <a:schemeClr val="accent2"/>
                </a:solidFill>
              </a:rPr>
              <a:t>remote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Master</a:t>
            </a:r>
            <a:r>
              <a:rPr lang="en-US" dirty="0" smtClean="0"/>
              <a:t>:  </a:t>
            </a:r>
            <a:r>
              <a:rPr lang="en-US" dirty="0"/>
              <a:t>The central "production-ready" "public release" fully functioning GitHub repository</a:t>
            </a:r>
          </a:p>
          <a:p>
            <a:pPr lvl="1"/>
            <a:r>
              <a:rPr lang="en-US" dirty="0" smtClean="0"/>
              <a:t>Never</a:t>
            </a:r>
            <a:r>
              <a:rPr lang="en-US" dirty="0"/>
              <a:t>* work with the master directly</a:t>
            </a:r>
            <a:r>
              <a:rPr lang="en-US" dirty="0" smtClean="0"/>
              <a:t>!</a:t>
            </a:r>
          </a:p>
          <a:p>
            <a:pPr marL="630000" lvl="2" indent="0">
              <a:buNone/>
            </a:pPr>
            <a:r>
              <a:rPr lang="en-US" dirty="0" smtClean="0"/>
              <a:t>	(* </a:t>
            </a:r>
            <a:r>
              <a:rPr lang="en-US" dirty="0"/>
              <a:t>unless you are the sole </a:t>
            </a:r>
            <a:r>
              <a:rPr lang="en-US" dirty="0" smtClean="0"/>
              <a:t>developer)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Branch</a:t>
            </a:r>
            <a:r>
              <a:rPr lang="en-US" dirty="0" smtClean="0"/>
              <a:t>:  </a:t>
            </a:r>
            <a:r>
              <a:rPr lang="en-US" dirty="0"/>
              <a:t>Where you work on one part of the project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can be many branches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branch for each new feature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be developed by one or several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done, branches are </a:t>
            </a:r>
            <a:r>
              <a:rPr lang="en-US" dirty="0">
                <a:solidFill>
                  <a:schemeClr val="accent2"/>
                </a:solidFill>
              </a:rPr>
              <a:t>merged </a:t>
            </a:r>
            <a:r>
              <a:rPr lang="en-US" dirty="0"/>
              <a:t>back into the </a:t>
            </a:r>
            <a:r>
              <a:rPr lang="en-US" dirty="0" smtClean="0"/>
              <a:t>master</a:t>
            </a:r>
          </a:p>
          <a:p>
            <a:r>
              <a:rPr lang="en-US" dirty="0" smtClean="0"/>
              <a:t>Easier to create and merge branches via GitHub rather than </a:t>
            </a:r>
            <a:r>
              <a:rPr lang="en-US" dirty="0" err="1" smtClean="0"/>
              <a:t>RStudio</a:t>
            </a:r>
            <a:r>
              <a:rPr lang="en-US" dirty="0" smtClean="0"/>
              <a:t> (unless comfortable using shell commands)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and Branches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implified git workfl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68" y="1927033"/>
            <a:ext cx="6614826" cy="38237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707176" y="608705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stackoverflow.com/questions/20755434/what-is-the-master-branch-and-release-branch-for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72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Git">
            <a:hlinkClick r:id="rId2" tooltip="If that doesn't fix it, git.txt contains the phone number of a friend who understands git. Just wait through a few minutes of 'It's really pretty simple, just think of branches as...' and eventually you'll learn the commands that will fix everything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953" y="667264"/>
            <a:ext cx="3648326" cy="52845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611689" y="5582477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https://xkcd.com/1597</a:t>
            </a: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25" y="687474"/>
            <a:ext cx="8207567" cy="1083329"/>
          </a:xfrm>
        </p:spPr>
        <p:txBody>
          <a:bodyPr/>
          <a:lstStyle/>
          <a:p>
            <a:r>
              <a:rPr lang="en-US" dirty="0"/>
              <a:t>Development work </a:t>
            </a:r>
            <a:r>
              <a:rPr lang="en-US" dirty="0" smtClean="0"/>
              <a:t>flow </a:t>
            </a:r>
            <a:r>
              <a:rPr lang="en-US" sz="1800" dirty="0" smtClean="0"/>
              <a:t>(Pull, stage, commit, &amp; push)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Pull</a:t>
            </a:r>
            <a:r>
              <a:rPr lang="en-US" dirty="0"/>
              <a:t>: </a:t>
            </a:r>
            <a:r>
              <a:rPr lang="en-US" dirty="0" smtClean="0"/>
              <a:t> When </a:t>
            </a:r>
            <a:r>
              <a:rPr lang="en-US" dirty="0"/>
              <a:t>you download the current version from the branch/master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merges with your current code, if </a:t>
            </a:r>
            <a:r>
              <a:rPr lang="en-US" dirty="0" smtClean="0"/>
              <a:t>different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fetch</a:t>
            </a:r>
            <a:r>
              <a:rPr lang="en-US" dirty="0" smtClean="0"/>
              <a:t> </a:t>
            </a:r>
            <a:r>
              <a:rPr lang="en-US" dirty="0"/>
              <a:t>does not </a:t>
            </a:r>
            <a:r>
              <a:rPr lang="en-US" dirty="0" smtClean="0"/>
              <a:t>merge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1B. Resolve any </a:t>
            </a:r>
            <a:r>
              <a:rPr lang="en-US" dirty="0" smtClean="0">
                <a:solidFill>
                  <a:schemeClr val="accent2"/>
                </a:solidFill>
              </a:rPr>
              <a:t>conflicts</a:t>
            </a:r>
            <a:r>
              <a:rPr lang="en-US" dirty="0" smtClean="0"/>
              <a:t> indicated </a:t>
            </a:r>
            <a:r>
              <a:rPr lang="en-US" dirty="0"/>
              <a:t>with a merge </a:t>
            </a:r>
            <a:r>
              <a:rPr lang="en-US" dirty="0" smtClean="0"/>
              <a:t>"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&lt;&lt;&lt;&lt;&lt;&lt;&lt;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/>
              <a:t>" tag </a:t>
            </a:r>
          </a:p>
          <a:p>
            <a:pPr lvl="2"/>
            <a:r>
              <a:rPr lang="en-US" dirty="0" smtClean="0"/>
              <a:t>You </a:t>
            </a:r>
            <a:r>
              <a:rPr lang="en-US" dirty="0"/>
              <a:t>are required to resolve it before you can "push" back to the </a:t>
            </a:r>
            <a:r>
              <a:rPr lang="en-US" dirty="0" smtClean="0"/>
              <a:t>branch/master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changes to your code</a:t>
            </a:r>
          </a:p>
          <a:p>
            <a:pPr lvl="1"/>
            <a:r>
              <a:rPr lang="en-US" dirty="0" smtClean="0"/>
              <a:t>Changes are </a:t>
            </a:r>
            <a:r>
              <a:rPr lang="en-US" dirty="0" smtClean="0">
                <a:solidFill>
                  <a:schemeClr val="accent2"/>
                </a:solidFill>
              </a:rPr>
              <a:t>staged</a:t>
            </a:r>
            <a:r>
              <a:rPr lang="en-US" dirty="0" smtClean="0"/>
              <a:t> </a:t>
            </a:r>
            <a:r>
              <a:rPr lang="en-US" dirty="0"/>
              <a:t>to be committed </a:t>
            </a:r>
            <a:r>
              <a:rPr lang="en-US" dirty="0" smtClean="0"/>
              <a:t>later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Commit</a:t>
            </a:r>
            <a:r>
              <a:rPr lang="en-US" dirty="0"/>
              <a:t>: </a:t>
            </a:r>
            <a:r>
              <a:rPr lang="en-US" dirty="0" smtClean="0"/>
              <a:t> A </a:t>
            </a:r>
            <a:r>
              <a:rPr lang="en-US" dirty="0"/>
              <a:t>formal (documented) commitment to your staged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"Commit </a:t>
            </a:r>
            <a:r>
              <a:rPr lang="en-US" dirty="0"/>
              <a:t>early and </a:t>
            </a:r>
            <a:r>
              <a:rPr lang="en-US" dirty="0" smtClean="0"/>
              <a:t>often“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commits are version controlled with </a:t>
            </a:r>
            <a:r>
              <a:rPr lang="en-US" dirty="0" smtClean="0">
                <a:solidFill>
                  <a:schemeClr val="accent2"/>
                </a:solidFill>
              </a:rPr>
              <a:t>differences</a:t>
            </a:r>
            <a:endParaRPr lang="en-US" dirty="0" smtClean="0"/>
          </a:p>
          <a:p>
            <a:pPr lvl="1"/>
            <a:r>
              <a:rPr lang="en-US" dirty="0" smtClean="0"/>
              <a:t>Annotate </a:t>
            </a:r>
            <a:r>
              <a:rPr lang="en-US" dirty="0"/>
              <a:t>(briefly) what each commit </a:t>
            </a:r>
            <a:r>
              <a:rPr lang="en-US" dirty="0" smtClean="0"/>
              <a:t>does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Push</a:t>
            </a:r>
            <a:r>
              <a:rPr lang="en-US" dirty="0"/>
              <a:t>: </a:t>
            </a:r>
            <a:r>
              <a:rPr lang="en-US" dirty="0" smtClean="0"/>
              <a:t> When </a:t>
            </a:r>
            <a:r>
              <a:rPr lang="en-US" dirty="0"/>
              <a:t>you upload your "commit" to the branch or merge to the </a:t>
            </a:r>
            <a:r>
              <a:rPr lang="en-US" dirty="0" smtClean="0"/>
              <a:t>master</a:t>
            </a:r>
          </a:p>
          <a:p>
            <a:r>
              <a:rPr lang="en-US" dirty="0" smtClean="0"/>
              <a:t>Note differencing works with most text-based file types (but not Excel)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Git Commit">
            <a:hlinkClick r:id="rId2" tooltip="Merge branch 'asdfasjkfdlas/alkdjf' into sdkjfls-final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825" y="1048552"/>
            <a:ext cx="5945746" cy="40302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865844" y="5480758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https://xkcd.com/1296/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72019"/>
            <a:ext cx="7989752" cy="42512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Today: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Practice using </a:t>
            </a:r>
            <a:r>
              <a:rPr lang="en-US" sz="2400" dirty="0" err="1" smtClean="0"/>
              <a:t>RStudio</a:t>
            </a:r>
            <a:r>
              <a:rPr lang="en-US" sz="2400" dirty="0" smtClean="0"/>
              <a:t>, GitHub, R Markdown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Understand logic of version control, </a:t>
            </a:r>
            <a:r>
              <a:rPr lang="en-US" sz="2400" dirty="0" err="1" smtClean="0"/>
              <a:t>Git</a:t>
            </a:r>
            <a:r>
              <a:rPr lang="en-US" sz="2400" dirty="0" smtClean="0"/>
              <a:t> and GitHub</a:t>
            </a:r>
          </a:p>
          <a:p>
            <a:pPr lvl="1"/>
            <a:r>
              <a:rPr lang="en-US" dirty="0" smtClean="0"/>
              <a:t>Activity: Create GitHub account, practice workflow, and submit code to remote repository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Understand how R functions work</a:t>
            </a:r>
          </a:p>
          <a:p>
            <a:pPr lvl="1"/>
            <a:r>
              <a:rPr lang="en-US" dirty="0" smtClean="0"/>
              <a:t>Activity:  Analyze structure of an existing function</a:t>
            </a:r>
          </a:p>
          <a:p>
            <a:pPr lvl="1"/>
            <a:r>
              <a:rPr lang="en-US" sz="2000" dirty="0" smtClean="0"/>
              <a:t>Activity:  Write your own function (and submit to GitHub)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structure of R packages</a:t>
            </a:r>
          </a:p>
          <a:p>
            <a:pPr lvl="1"/>
            <a:r>
              <a:rPr lang="en-US" dirty="0" smtClean="0"/>
              <a:t>Activity: Build your own package</a:t>
            </a:r>
          </a:p>
          <a:p>
            <a:pPr marL="0" indent="0">
              <a:buNone/>
            </a:pPr>
            <a:r>
              <a:rPr lang="en-US" dirty="0" smtClean="0"/>
              <a:t>Tomorrow: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coding efficiency using code profiling and timing tests</a:t>
            </a:r>
          </a:p>
          <a:p>
            <a:pPr lvl="1"/>
            <a:r>
              <a:rPr lang="en-US" dirty="0"/>
              <a:t>Activity: </a:t>
            </a:r>
            <a:r>
              <a:rPr lang="en-US" dirty="0" smtClean="0"/>
              <a:t>Profile </a:t>
            </a:r>
            <a:r>
              <a:rPr lang="en-US" dirty="0"/>
              <a:t>your own </a:t>
            </a:r>
            <a:r>
              <a:rPr lang="en-US" dirty="0" smtClean="0"/>
              <a:t>function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how to implement parallel computing</a:t>
            </a:r>
          </a:p>
          <a:p>
            <a:pPr lvl="1"/>
            <a:r>
              <a:rPr lang="en-US" dirty="0" smtClean="0"/>
              <a:t>Activity: Run your own function “in parallel”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work with the </a:t>
            </a:r>
            <a:r>
              <a:rPr lang="en-US" dirty="0" err="1" smtClean="0"/>
              <a:t>github</a:t>
            </a:r>
            <a:r>
              <a:rPr lang="en-US" dirty="0" smtClean="0"/>
              <a:t> repo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cap="small" dirty="0" smtClean="0"/>
              <a:t>unctions in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the things you need faster and simpler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14819" y="3812086"/>
            <a:ext cx="63952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 “To understand computations in R, two slogans are helpful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•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Everything that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exists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 is an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object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en-US" sz="20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	•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Everything that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happens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is a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function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call."</a:t>
            </a:r>
            <a:br>
              <a:rPr lang="en-US" sz="20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    </a:t>
            </a:r>
            <a:br>
              <a:rPr lang="en-US" sz="20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				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—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John Chambers (created S)</a:t>
            </a:r>
          </a:p>
        </p:txBody>
      </p:sp>
    </p:spTree>
    <p:extLst>
      <p:ext uri="{BB962C8B-B14F-4D97-AF65-F5344CB8AC3E}">
        <p14:creationId xmlns:p14="http://schemas.microsoft.com/office/powerpoint/2010/main" val="1401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35744"/>
            <a:ext cx="7989751" cy="786280"/>
          </a:xfrm>
        </p:spPr>
        <p:txBody>
          <a:bodyPr/>
          <a:lstStyle/>
          <a:p>
            <a:r>
              <a:rPr lang="en-US" dirty="0" smtClean="0"/>
              <a:t>R functions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1193" y="1522794"/>
            <a:ext cx="7989751" cy="600556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some of your favorite R functions?</a:t>
            </a:r>
          </a:p>
          <a:p>
            <a:r>
              <a:rPr lang="en-US" sz="2000" dirty="0" smtClean="0"/>
              <a:t>What characteristics do you like in a nice function?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 of 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95798"/>
            <a:ext cx="7989752" cy="419483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 is a function-oriented programming </a:t>
            </a:r>
            <a:r>
              <a:rPr lang="en-US" sz="1800" dirty="0" smtClean="0"/>
              <a:t>language</a:t>
            </a:r>
          </a:p>
          <a:p>
            <a:r>
              <a:rPr lang="en-US" sz="1800" dirty="0" smtClean="0"/>
              <a:t>Basic </a:t>
            </a:r>
            <a:r>
              <a:rPr lang="en-US" sz="1800" dirty="0"/>
              <a:t>syntax:</a:t>
            </a:r>
          </a:p>
          <a:p>
            <a:pPr marL="5940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function(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…) {</a:t>
            </a:r>
          </a:p>
          <a:p>
            <a:pPr marL="5940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 &lt;- …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940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return(out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940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formals (arguments, </a:t>
            </a:r>
            <a:r>
              <a:rPr lang="en-US" sz="1800" dirty="0" err="1" smtClean="0">
                <a:solidFill>
                  <a:schemeClr val="accent2"/>
                </a:solidFill>
              </a:rPr>
              <a:t>args</a:t>
            </a:r>
            <a:r>
              <a:rPr lang="en-US" sz="1800" dirty="0" smtClean="0">
                <a:solidFill>
                  <a:schemeClr val="accent2"/>
                </a:solidFill>
              </a:rPr>
              <a:t>)</a:t>
            </a:r>
            <a:r>
              <a:rPr lang="en-US" sz="1800" dirty="0" smtClean="0"/>
              <a:t>: </a:t>
            </a:r>
            <a:r>
              <a:rPr lang="en-US" sz="1800" dirty="0"/>
              <a:t>the list of inputs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body (expression)</a:t>
            </a:r>
            <a:r>
              <a:rPr lang="en-US" sz="1800" dirty="0" smtClean="0"/>
              <a:t>: </a:t>
            </a:r>
            <a:r>
              <a:rPr lang="en-US" sz="1800" dirty="0"/>
              <a:t>what is being done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environment</a:t>
            </a:r>
            <a:r>
              <a:rPr lang="en-US" sz="1800" dirty="0"/>
              <a:t>:  each function is evaluated in its own “evaluation frame” environment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namespace</a:t>
            </a:r>
            <a:r>
              <a:rPr lang="en-US" sz="1600" dirty="0"/>
              <a:t>: </a:t>
            </a:r>
            <a:r>
              <a:rPr lang="en-US" sz="1600" dirty="0" smtClean="0"/>
              <a:t>list of function/object names within a named environment (</a:t>
            </a:r>
            <a:r>
              <a:rPr lang="en-US" sz="1600" dirty="0"/>
              <a:t>such as a package name)</a:t>
            </a:r>
          </a:p>
          <a:p>
            <a:endParaRPr lang="en-US" sz="1800" dirty="0" smtClean="0"/>
          </a:p>
          <a:p>
            <a:r>
              <a:rPr lang="en-US" sz="1800" dirty="0" smtClean="0"/>
              <a:t>Exception: </a:t>
            </a:r>
            <a:r>
              <a:rPr lang="en-US" sz="1800" dirty="0" smtClean="0">
                <a:solidFill>
                  <a:schemeClr val="accent2"/>
                </a:solidFill>
              </a:rPr>
              <a:t>primitive</a:t>
            </a:r>
            <a:r>
              <a:rPr lang="en-US" sz="1800" dirty="0" smtClean="0"/>
              <a:t> functions, like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sum()</a:t>
            </a:r>
            <a:r>
              <a:rPr lang="en-US" sz="1800" dirty="0" smtClean="0"/>
              <a:t>, lack these elements and call C code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functions (and </a:t>
            </a:r>
            <a:r>
              <a:rPr lang="en-US" dirty="0"/>
              <a:t>objects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>
                <a:cs typeface="Courier New" panose="02070309020205020404" pitchFamily="49" charset="0"/>
              </a:rPr>
              <a:t>Functions </a:t>
            </a:r>
            <a:r>
              <a:rPr lang="en-US" sz="1900" dirty="0">
                <a:cs typeface="Courier New" panose="02070309020205020404" pitchFamily="49" charset="0"/>
              </a:rPr>
              <a:t>“do” things —</a:t>
            </a:r>
            <a:r>
              <a:rPr lang="en-US" sz="1900" dirty="0" smtClean="0">
                <a:cs typeface="Courier New" panose="02070309020205020404" pitchFamily="49" charset="0"/>
              </a:rPr>
              <a:t> give </a:t>
            </a:r>
            <a:r>
              <a:rPr lang="en-US" sz="1900" dirty="0">
                <a:cs typeface="Courier New" panose="02070309020205020404" pitchFamily="49" charset="0"/>
              </a:rPr>
              <a:t>them “action” </a:t>
            </a:r>
            <a:r>
              <a:rPr lang="en-US" sz="1900" dirty="0" smtClean="0">
                <a:cs typeface="Courier New" panose="02070309020205020404" pitchFamily="49" charset="0"/>
              </a:rPr>
              <a:t>names</a:t>
            </a:r>
            <a:endParaRPr lang="en-US" sz="1900" dirty="0">
              <a:cs typeface="Courier New" panose="02070309020205020404" pitchFamily="49" charset="0"/>
            </a:endParaRPr>
          </a:p>
          <a:p>
            <a:pPr lvl="1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mean(),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ecospace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create_ecospace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paleoTS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::fit3models(), MASS::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fitdistr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vegan::rarefy()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900" dirty="0" smtClean="0">
              <a:cs typeface="Courier New" panose="02070309020205020404" pitchFamily="49" charset="0"/>
            </a:endParaRPr>
          </a:p>
          <a:p>
            <a:r>
              <a:rPr lang="en-US" sz="1900" dirty="0" smtClean="0">
                <a:cs typeface="Courier New" panose="02070309020205020404" pitchFamily="49" charset="0"/>
              </a:rPr>
              <a:t>Objects </a:t>
            </a:r>
            <a:r>
              <a:rPr lang="en-US" sz="1900" dirty="0">
                <a:cs typeface="Courier New" panose="02070309020205020404" pitchFamily="49" charset="0"/>
              </a:rPr>
              <a:t>“are” </a:t>
            </a:r>
            <a:r>
              <a:rPr lang="en-US" sz="1900" dirty="0" smtClean="0">
                <a:cs typeface="Courier New" panose="02070309020205020404" pitchFamily="49" charset="0"/>
              </a:rPr>
              <a:t>things</a:t>
            </a:r>
            <a:r>
              <a:rPr lang="en-US" sz="1900" dirty="0">
                <a:cs typeface="Courier New" panose="02070309020205020404" pitchFamily="49" charset="0"/>
              </a:rPr>
              <a:t> — </a:t>
            </a:r>
            <a:r>
              <a:rPr lang="en-US" sz="1900" dirty="0" smtClean="0">
                <a:cs typeface="Courier New" panose="02070309020205020404" pitchFamily="49" charset="0"/>
              </a:rPr>
              <a:t>give </a:t>
            </a:r>
            <a:r>
              <a:rPr lang="en-US" sz="1900" dirty="0">
                <a:cs typeface="Courier New" panose="02070309020205020404" pitchFamily="49" charset="0"/>
              </a:rPr>
              <a:t>them “noun” names</a:t>
            </a:r>
          </a:p>
          <a:p>
            <a:pPr lvl="1"/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SpList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output1, 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ecospace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samples, traits, midpoints</a:t>
            </a:r>
          </a:p>
          <a:p>
            <a:pPr lvl="1"/>
            <a:endParaRPr lang="en-US" sz="1600" dirty="0">
              <a:latin typeface="+mj-lt"/>
              <a:cs typeface="Courier New" panose="02070309020205020404" pitchFamily="49" charset="0"/>
            </a:endParaRPr>
          </a:p>
          <a:p>
            <a:r>
              <a:rPr lang="en-US" sz="1900" dirty="0" err="1" smtClean="0">
                <a:latin typeface="+mj-lt"/>
                <a:cs typeface="Courier New" panose="02070309020205020404" pitchFamily="49" charset="0"/>
              </a:rPr>
              <a:t>CamelCase</a:t>
            </a:r>
            <a:r>
              <a:rPr lang="en-US" sz="1900" dirty="0" smtClean="0">
                <a:latin typeface="+mj-lt"/>
                <a:cs typeface="Courier New" panose="02070309020205020404" pitchFamily="49" charset="0"/>
              </a:rPr>
              <a:t> and </a:t>
            </a:r>
            <a:r>
              <a:rPr lang="en-US" sz="1900" dirty="0" err="1" smtClean="0">
                <a:latin typeface="+mj-lt"/>
                <a:cs typeface="Courier New" panose="02070309020205020404" pitchFamily="49" charset="0"/>
              </a:rPr>
              <a:t>Snake_Case</a:t>
            </a:r>
            <a:r>
              <a:rPr lang="en-US" sz="1900" dirty="0" smtClean="0">
                <a:latin typeface="+mj-lt"/>
                <a:cs typeface="Courier New" panose="02070309020205020404" pitchFamily="49" charset="0"/>
              </a:rPr>
              <a:t> for multiple word names:</a:t>
            </a:r>
          </a:p>
          <a:p>
            <a:pPr lvl="1"/>
            <a:r>
              <a:rPr lang="en-US" sz="1700" dirty="0" smtClean="0">
                <a:latin typeface="+mj-lt"/>
                <a:cs typeface="Courier New" panose="02070309020205020404" pitchFamily="49" charset="0"/>
              </a:rPr>
              <a:t>Avoid all lowercase (and all UPPERCASE) if multiple words</a:t>
            </a:r>
          </a:p>
          <a:p>
            <a:pPr lvl="2"/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SampleOne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+mj-lt"/>
                <a:cs typeface="Courier New" panose="02070309020205020404" pitchFamily="49" charset="0"/>
              </a:rPr>
              <a:t>vs.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sampleone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+mj-lt"/>
                <a:cs typeface="Courier New" panose="02070309020205020404" pitchFamily="49" charset="0"/>
              </a:rPr>
              <a:t>vs.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SAMPLEONE</a:t>
            </a:r>
          </a:p>
          <a:p>
            <a:pPr lvl="1"/>
            <a:r>
              <a:rPr lang="en-US" sz="1700" dirty="0" smtClean="0">
                <a:cs typeface="Courier New" panose="02070309020205020404" pitchFamily="49" charset="0"/>
              </a:rPr>
              <a:t>Some coders recommend avoiding using periods to separate because periods mean things in some computer languages</a:t>
            </a:r>
            <a:endParaRPr lang="en-US" sz="1700" dirty="0">
              <a:cs typeface="Courier New" panose="02070309020205020404" pitchFamily="49" charset="0"/>
            </a:endParaRPr>
          </a:p>
          <a:p>
            <a:pPr lvl="2"/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SampleOne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cs typeface="Courier New" panose="02070309020205020404" pitchFamily="49" charset="0"/>
              </a:rPr>
              <a:t>vs.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Sample.One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416" y="2228003"/>
            <a:ext cx="7645527" cy="399528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function (x) {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 &lt;-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x^2 + 1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return(a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&lt;- 2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&lt;- 3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f1(x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1]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450" y="2228003"/>
            <a:ext cx="7623493" cy="3995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mean(1:3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function(x)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hello,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world" 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mean(1:3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1] "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hello,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world"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::mean(1:3)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functions dynamically </a:t>
            </a:r>
            <a:r>
              <a:rPr lang="en-US" dirty="0"/>
              <a:t>within other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-182880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 "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914400" indent="-182880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pPr marL="914400" indent="-182880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914400" indent="-182880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class(y)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182880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"character"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182880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get(y, mode = "function",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envir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parent.frame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914400" indent="-182880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182880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(q, mean = 0,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lower.tail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log.p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FALSE) </a:t>
            </a:r>
          </a:p>
          <a:p>
            <a:pPr marL="914400" indent="-182880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.Call(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C_pnorm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q, mean,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lower.tail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log.p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indent="-182880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&lt;bytecode: 0x0000000016a4c458&gt;</a:t>
            </a:r>
          </a:p>
          <a:p>
            <a:pPr marL="914400" indent="-182880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&lt;environment: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namespace:stats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functions dynamically </a:t>
            </a:r>
            <a:r>
              <a:rPr lang="en-US" dirty="0"/>
              <a:t>within other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1828800"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(c(-1, 0, 1), mean = 0,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</a:t>
            </a:r>
          </a:p>
          <a:p>
            <a:pPr marL="914400" indent="-182880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0.1586553 0.5000000 0.8413447</a:t>
            </a:r>
          </a:p>
          <a:p>
            <a:pPr marL="914400" indent="-1828800"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y(c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(-1, 0, 1), mean = 0,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</a:t>
            </a:r>
          </a:p>
          <a:p>
            <a:pPr marL="914400" indent="-182880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0.1586553 0.5000000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0.8413447</a:t>
            </a:r>
          </a:p>
          <a:p>
            <a:pPr marL="914400" indent="-1828800"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1828800">
              <a:buNone/>
            </a:pPr>
            <a:r>
              <a:rPr lang="en-US" sz="1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Example:</a:t>
            </a:r>
          </a:p>
          <a:p>
            <a:pPr marL="914400" indent="-1828800"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KScorrect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914400" indent="-1828800"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&lt;-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LcKS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rexp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(50), "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nreps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999)</a:t>
            </a:r>
          </a:p>
          <a:p>
            <a:pPr marL="914400" indent="-1828800"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l$p.value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# &lt; 0.05 means </a:t>
            </a:r>
            <a:r>
              <a:rPr lang="en-US" sz="1800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normal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Last assignment returned by default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Better to explicitly code what to return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return(out)</a:t>
            </a:r>
            <a:r>
              <a:rPr lang="en-US" dirty="0" smtClean="0"/>
              <a:t>: returns (and prints)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invisible(out)</a:t>
            </a:r>
            <a:r>
              <a:rPr lang="en-US" dirty="0" smtClean="0"/>
              <a:t>: returns without printing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Compare: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function(x) {return(x)}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x(2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function(x)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{invisible(x)}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endParaRPr lang="en-US" cap="small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powerful integrated environment for using 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more than one output value, typically output as a list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Example:</a:t>
            </a:r>
          </a:p>
          <a:p>
            <a:pPr marL="594000" lvl="2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lm_out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lm(Fertility ~ . , data =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swiss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94000" lvl="2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lm_out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output is used in other package functions, output can be given a novel class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Example: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as.paleoTS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includes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class(y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&lt;-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paleoTS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0650" lvl="3" indent="0">
              <a:buNone/>
            </a:pPr>
            <a:r>
              <a:rPr lang="sv-S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sv-SE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as.paleoTS(mm=rnorm(10), vv=rep(1,10), nn=rep(25,10), </a:t>
            </a:r>
            <a:r>
              <a:rPr lang="sv-S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sv-S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tt=1:10)</a:t>
            </a:r>
          </a:p>
          <a:p>
            <a:pPr marL="972000" lvl="3" indent="0">
              <a:buNone/>
            </a:pPr>
            <a:r>
              <a:rPr lang="sv-S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class(y)</a:t>
            </a:r>
            <a:endParaRPr lang="en-US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 and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5" y="2049137"/>
            <a:ext cx="8375521" cy="417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Help users by providing informative warnings and errors!</a:t>
            </a:r>
          </a:p>
          <a:p>
            <a:pPr lvl="1"/>
            <a:r>
              <a:rPr lang="en-US" dirty="0" smtClean="0"/>
              <a:t>Do not go crazy with exotic troubleshooting</a:t>
            </a:r>
          </a:p>
          <a:p>
            <a:pPr lvl="2"/>
            <a:r>
              <a:rPr lang="en-US" dirty="0" smtClean="0"/>
              <a:t>Every check adds time</a:t>
            </a:r>
          </a:p>
          <a:p>
            <a:pPr lvl="2"/>
            <a:r>
              <a:rPr lang="en-US" dirty="0" smtClean="0"/>
              <a:t>GitHub issues can alert designers to common errors (or </a:t>
            </a:r>
            <a:r>
              <a:rPr lang="en-US" dirty="0" err="1" smtClean="0"/>
              <a:t>mis</a:t>
            </a:r>
            <a:r>
              <a:rPr lang="en-US" dirty="0" smtClean="0"/>
              <a:t>-uses) among users</a:t>
            </a:r>
          </a:p>
          <a:p>
            <a:pPr lvl="1"/>
            <a:r>
              <a:rPr lang="en-US" dirty="0" smtClean="0"/>
              <a:t>Fine to insert brief comments in your functions</a:t>
            </a:r>
          </a:p>
          <a:p>
            <a:endParaRPr lang="en-US" dirty="0" smtClean="0"/>
          </a:p>
          <a:p>
            <a:r>
              <a:rPr lang="en-US" dirty="0" smtClean="0"/>
              <a:t>To add </a:t>
            </a:r>
            <a:r>
              <a:rPr lang="en-US" dirty="0" smtClean="0">
                <a:solidFill>
                  <a:schemeClr val="accent2"/>
                </a:solidFill>
              </a:rPr>
              <a:t>warnings</a:t>
            </a:r>
            <a:r>
              <a:rPr lang="en-US" dirty="0" smtClean="0"/>
              <a:t> that do not stop function: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(…) warning("…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/>
              <a:t>To </a:t>
            </a:r>
            <a:r>
              <a:rPr lang="en-US" dirty="0" smtClean="0"/>
              <a:t>trigger an </a:t>
            </a:r>
            <a:r>
              <a:rPr lang="en-US" dirty="0" smtClean="0">
                <a:solidFill>
                  <a:schemeClr val="accent2"/>
                </a:solidFill>
              </a:rPr>
              <a:t>error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 smtClean="0"/>
              <a:t>stops </a:t>
            </a:r>
            <a:r>
              <a:rPr lang="en-US" dirty="0"/>
              <a:t>function: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stop("…")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scenarios to test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40" y="2082188"/>
            <a:ext cx="8243319" cy="41300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if input has </a:t>
            </a:r>
            <a:r>
              <a:rPr lang="en-US" dirty="0" smtClean="0">
                <a:solidFill>
                  <a:schemeClr val="accent2"/>
                </a:solidFill>
              </a:rPr>
              <a:t>missing data</a:t>
            </a:r>
            <a:r>
              <a:rPr lang="en-US" dirty="0" smtClean="0"/>
              <a:t> (NAs)?</a:t>
            </a:r>
          </a:p>
          <a:p>
            <a:pPr lvl="1"/>
            <a:r>
              <a:rPr lang="en-US" dirty="0" smtClean="0"/>
              <a:t>Is it appropriate to call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mean()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sum()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etc.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na.rm = TRUE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if user provides </a:t>
            </a:r>
            <a:r>
              <a:rPr lang="en-US" dirty="0" smtClean="0">
                <a:solidFill>
                  <a:schemeClr val="accent2"/>
                </a:solidFill>
              </a:rPr>
              <a:t>different data class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Trigger error if wrong class, inappropriate dimensions, incorrect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names()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How does function handle NA, NULL, </a:t>
            </a:r>
            <a:r>
              <a:rPr lang="en-US" dirty="0" err="1" smtClean="0">
                <a:latin typeface="+mj-lt"/>
                <a:cs typeface="Courier New" panose="02070309020205020404" pitchFamily="49" charset="0"/>
              </a:rPr>
              <a:t>logicals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, characters, and numbers?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Case-sensitive error</a:t>
            </a:r>
            <a:r>
              <a:rPr lang="en-US" dirty="0" smtClean="0"/>
              <a:t> in arguments?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toupper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internally fix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if </a:t>
            </a:r>
            <a:r>
              <a:rPr lang="en-US" dirty="0" smtClean="0">
                <a:solidFill>
                  <a:schemeClr val="accent2"/>
                </a:solidFill>
              </a:rPr>
              <a:t>nonsensical arguments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Example, input negative values for a lognormal distribution or presence of ties for a continuous distribution</a:t>
            </a:r>
          </a:p>
          <a:p>
            <a:pPr lvl="1"/>
            <a:r>
              <a:rPr lang="en-US" dirty="0" smtClean="0"/>
              <a:t>Trigger warning, and provide informative explanation of why inappropriate!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Style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R style guide helps keep coding clear and understandable </a:t>
            </a:r>
            <a:r>
              <a:rPr lang="en-US" u="sng" dirty="0" smtClean="0"/>
              <a:t>for others</a:t>
            </a:r>
            <a:r>
              <a:rPr lang="en-US" dirty="0" smtClean="0"/>
              <a:t> (and you)</a:t>
            </a:r>
            <a:endParaRPr lang="en-US" u="sng" dirty="0" smtClean="0"/>
          </a:p>
          <a:p>
            <a:r>
              <a:rPr lang="en-US" u="sng" dirty="0">
                <a:hlinkClick r:id="rId2"/>
              </a:rPr>
              <a:t>https://google.github.io/styleguide/Rguide.xml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RStudio</a:t>
            </a:r>
            <a:r>
              <a:rPr lang="en-US" dirty="0" smtClean="0"/>
              <a:t>, highlight text and Code&gt;Reformat Code (Ctrl/</a:t>
            </a:r>
            <a:r>
              <a:rPr lang="en-US" dirty="0" err="1" smtClean="0"/>
              <a:t>Cmd+Shift+A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Reindent</a:t>
            </a:r>
            <a:r>
              <a:rPr lang="en-US" dirty="0" smtClean="0"/>
              <a:t> comments with Code&gt;</a:t>
            </a:r>
            <a:r>
              <a:rPr lang="en-US" dirty="0" err="1" smtClean="0"/>
              <a:t>Reindent</a:t>
            </a:r>
            <a:r>
              <a:rPr lang="en-US" dirty="0" smtClean="0"/>
              <a:t> Lines (or Ctrl/</a:t>
            </a:r>
            <a:r>
              <a:rPr lang="en-US" dirty="0" err="1" smtClean="0"/>
              <a:t>Cmd</a:t>
            </a:r>
            <a:r>
              <a:rPr lang="en-US" dirty="0" smtClean="0"/>
              <a:t>-I)</a:t>
            </a:r>
          </a:p>
          <a:p>
            <a:r>
              <a:rPr lang="en-US" dirty="0" smtClean="0"/>
              <a:t>My gripe: series of commas in functions and </a:t>
            </a:r>
            <a:r>
              <a:rPr lang="en-US" dirty="0"/>
              <a:t>long series of </a:t>
            </a:r>
            <a:r>
              <a:rPr lang="en-US" dirty="0" smtClean="0"/>
              <a:t>values!</a:t>
            </a:r>
          </a:p>
          <a:p>
            <a:r>
              <a:rPr lang="en-US" dirty="0" smtClean="0"/>
              <a:t>Other packages: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/>
              <a:t> </a:t>
            </a:r>
            <a:r>
              <a:rPr lang="en-US" dirty="0" smtClean="0"/>
              <a:t>is similar to </a:t>
            </a:r>
            <a:r>
              <a:rPr lang="en-US" dirty="0" err="1" smtClean="0"/>
              <a:t>RStudio</a:t>
            </a:r>
            <a:r>
              <a:rPr lang="en-US" dirty="0" smtClean="0"/>
              <a:t>, somewhat more flexible, somewhat idiosyncratic in certain circumstances, and works MUCH better for series of arguments in functions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styler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smtClean="0"/>
              <a:t> is similar, too, and allows custom style rules</a:t>
            </a:r>
            <a:endParaRPr lang="en-US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smtClean="0"/>
              <a:t> checks code within </a:t>
            </a:r>
            <a:r>
              <a:rPr lang="en-US" dirty="0" err="1" smtClean="0"/>
              <a:t>RStudio</a:t>
            </a:r>
            <a:r>
              <a:rPr lang="en-US" dirty="0" smtClean="0"/>
              <a:t> and issues warnings if non-standard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Learn from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1680"/>
            <a:ext cx="7989752" cy="44500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With a partner, pick a favorite function and study how it works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 smtClean="0"/>
              <a:t>Identify: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(function) / formals(function)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/>
              <a:t>Is “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1800" dirty="0" smtClean="0"/>
              <a:t>” an allowed argument? If so, how handled?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environment(function)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body(function)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(output)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 smtClean="0"/>
              <a:t>What inherent trouble-shooting is included (if any)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Are object classes checked?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What conditions trigger warnings vs. errors?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 smtClean="0"/>
              <a:t>What is returned?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 smtClean="0"/>
              <a:t>What is the structure of the output?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 smtClean="0"/>
              <a:t>How does the function work?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 function to the APW </a:t>
            </a:r>
            <a:r>
              <a:rPr lang="en-US" dirty="0" err="1" smtClean="0"/>
              <a:t>github</a:t>
            </a:r>
            <a:r>
              <a:rPr lang="en-US" dirty="0" smtClean="0"/>
              <a:t> repo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cap="small" dirty="0" smtClean="0"/>
              <a:t>ackages in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 yourself and help others replicate your analyses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7970" y="2228003"/>
            <a:ext cx="8364505" cy="3995286"/>
          </a:xfrm>
        </p:spPr>
        <p:txBody>
          <a:bodyPr>
            <a:normAutofit/>
          </a:bodyPr>
          <a:lstStyle/>
          <a:p>
            <a:r>
              <a:rPr lang="en-US" dirty="0"/>
              <a:t>CRAN: Comprehensive R Archive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Network that hosts R and R packages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package")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library(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package")</a:t>
            </a: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Easily built in </a:t>
            </a:r>
            <a:r>
              <a:rPr lang="en-US" dirty="0" err="1" smtClean="0">
                <a:latin typeface="+mj-lt"/>
                <a:cs typeface="Courier New" panose="02070309020205020404" pitchFamily="49" charset="0"/>
              </a:rPr>
              <a:t>RStudio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:</a:t>
            </a:r>
          </a:p>
          <a:p>
            <a:pPr lvl="2"/>
            <a:r>
              <a:rPr lang="en-US" dirty="0" smtClean="0"/>
              <a:t>New Project &gt; New Directory &gt; R Package</a:t>
            </a:r>
          </a:p>
          <a:p>
            <a:pPr lvl="2"/>
            <a:r>
              <a:rPr lang="en-US" dirty="0" smtClean="0"/>
              <a:t>Give name, choose folder location, and check “Create a </a:t>
            </a:r>
            <a:r>
              <a:rPr lang="en-US" dirty="0" err="1" smtClean="0"/>
              <a:t>git</a:t>
            </a:r>
            <a:r>
              <a:rPr lang="en-US" dirty="0" smtClean="0"/>
              <a:t> repository”</a:t>
            </a:r>
          </a:p>
          <a:p>
            <a:pPr lvl="2"/>
            <a:r>
              <a:rPr lang="en-US" dirty="0" smtClean="0"/>
              <a:t>Automatically creates all necessary file templates and folders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37</a:t>
            </a:fld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install.packages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("x")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38406"/>
          </a:xfrm>
        </p:spPr>
        <p:txBody>
          <a:bodyPr/>
          <a:lstStyle/>
          <a:p>
            <a:r>
              <a:rPr lang="en-US" dirty="0" smtClean="0"/>
              <a:t>Package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325881"/>
            <a:ext cx="7989752" cy="515111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RStudio</a:t>
            </a:r>
            <a:r>
              <a:rPr lang="en-US" dirty="0"/>
              <a:t>: File &gt; New project &gt; New directory &gt; R </a:t>
            </a:r>
            <a:r>
              <a:rPr lang="en-US" dirty="0" smtClean="0"/>
              <a:t>package: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/>
              <a:t> </a:t>
            </a:r>
            <a:r>
              <a:rPr lang="en-US" dirty="0" smtClean="0"/>
              <a:t>folder: separate .R file for each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man/</a:t>
            </a:r>
            <a:r>
              <a:rPr lang="en-US" dirty="0" smtClean="0"/>
              <a:t> folder: function documentation for each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DESCRIPTION </a:t>
            </a:r>
            <a:r>
              <a:rPr lang="en-US" dirty="0" smtClean="0"/>
              <a:t>file: Describes package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NAMESPACE </a:t>
            </a:r>
            <a:r>
              <a:rPr lang="en-US" dirty="0" smtClean="0"/>
              <a:t>file: Describes the environment</a:t>
            </a:r>
          </a:p>
          <a:p>
            <a:pPr marL="0" indent="0">
              <a:buNone/>
            </a:pPr>
            <a:r>
              <a:rPr lang="en-US" dirty="0" smtClean="0"/>
              <a:t>Following are optional: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accent2"/>
                </a:solidFill>
              </a:rPr>
              <a:t>data </a:t>
            </a:r>
            <a:r>
              <a:rPr lang="en-US" dirty="0"/>
              <a:t>folder: where </a:t>
            </a:r>
            <a:r>
              <a:rPr lang="en-US" dirty="0" smtClean="0"/>
              <a:t>package-supplied example </a:t>
            </a:r>
            <a:r>
              <a:rPr lang="en-US" dirty="0"/>
              <a:t>data objects are </a:t>
            </a:r>
            <a:r>
              <a:rPr lang="en-US" dirty="0" smtClean="0"/>
              <a:t>stored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accent2"/>
                </a:solidFill>
              </a:rPr>
              <a:t>tests </a:t>
            </a:r>
            <a:r>
              <a:rPr lang="en-US" dirty="0" smtClean="0"/>
              <a:t>folder: if include test checking in your workflow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gitignore</a:t>
            </a:r>
            <a:r>
              <a:rPr lang="en-US" dirty="0"/>
              <a:t>: List what </a:t>
            </a:r>
            <a:r>
              <a:rPr lang="en-US" dirty="0" err="1"/>
              <a:t>git</a:t>
            </a:r>
            <a:r>
              <a:rPr lang="en-US" dirty="0"/>
              <a:t> should ignore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Rbuildignore</a:t>
            </a:r>
            <a:r>
              <a:rPr lang="en-US" dirty="0"/>
              <a:t>: List what </a:t>
            </a:r>
            <a:r>
              <a:rPr lang="en-US" dirty="0" err="1"/>
              <a:t>RStudio</a:t>
            </a:r>
            <a:r>
              <a:rPr lang="en-US" dirty="0"/>
              <a:t> should ignore when building the package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travis.yml</a:t>
            </a:r>
            <a:r>
              <a:rPr lang="en-US" dirty="0"/>
              <a:t>: How should Travis CI test your package on different platforms?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accent2"/>
                </a:solidFill>
              </a:rPr>
              <a:t>NEWS.md</a:t>
            </a:r>
            <a:r>
              <a:rPr lang="en-US" dirty="0" smtClean="0"/>
              <a:t>: Document revision changes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accent2"/>
                </a:solidFill>
              </a:rPr>
              <a:t>README.md</a:t>
            </a:r>
            <a:r>
              <a:rPr lang="en-US" dirty="0" smtClean="0"/>
              <a:t>: GitHub ReadMe “homepage”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err="1" smtClean="0">
                <a:solidFill>
                  <a:schemeClr val="accent2"/>
                </a:solidFill>
              </a:rPr>
              <a:t>revdep</a:t>
            </a:r>
            <a:r>
              <a:rPr lang="en-US" dirty="0" smtClean="0">
                <a:solidFill>
                  <a:schemeClr val="accent2"/>
                </a:solidFill>
              </a:rPr>
              <a:t> folder</a:t>
            </a:r>
            <a:r>
              <a:rPr lang="en-US" dirty="0" smtClean="0"/>
              <a:t>: Folder for testing reverse dependencies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accent2"/>
                </a:solidFill>
              </a:rPr>
              <a:t>vignettes folder</a:t>
            </a:r>
            <a:r>
              <a:rPr lang="en-US" dirty="0" smtClean="0"/>
              <a:t>: Where R Markdown package vignette (tutorial) is stored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examine some examples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used </a:t>
            </a:r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r>
              <a:rPr lang="en-US" cap="small" dirty="0" smtClean="0"/>
              <a:t> </a:t>
            </a:r>
            <a:r>
              <a:rPr lang="en-US" dirty="0" smtClean="0"/>
              <a:t>before?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install:</a:t>
            </a:r>
          </a:p>
          <a:p>
            <a:pPr lvl="1"/>
            <a:r>
              <a:rPr lang="en-US" dirty="0">
                <a:hlinkClick r:id="rId2"/>
              </a:rPr>
              <a:t>https://www.rstudio.com/products/rstudio/download/#</a:t>
            </a:r>
            <a:r>
              <a:rPr lang="en-US" dirty="0" smtClean="0">
                <a:hlinkClick r:id="rId2"/>
              </a:rPr>
              <a:t>download</a:t>
            </a:r>
            <a:endParaRPr lang="en-US" dirty="0" smtClean="0"/>
          </a:p>
          <a:p>
            <a:pPr lvl="1"/>
            <a:r>
              <a:rPr lang="en-US" dirty="0" smtClean="0"/>
              <a:t>If have, update!</a:t>
            </a:r>
          </a:p>
          <a:p>
            <a:pPr lvl="2"/>
            <a:r>
              <a:rPr lang="en-US" dirty="0"/>
              <a:t>Version 1.1.456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Update R, too!</a:t>
            </a:r>
          </a:p>
          <a:p>
            <a:pPr lvl="1"/>
            <a:r>
              <a:rPr lang="en-US" dirty="0" smtClean="0"/>
              <a:t>Version </a:t>
            </a:r>
            <a:r>
              <a:rPr lang="en-US" dirty="0"/>
              <a:t>3.5.1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991" y="3327094"/>
            <a:ext cx="5214953" cy="26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5133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R/ and man/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73" y="1299990"/>
            <a:ext cx="8111116" cy="5111827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Separate </a:t>
            </a:r>
            <a:r>
              <a:rPr lang="en-US" dirty="0"/>
              <a:t>.R </a:t>
            </a:r>
            <a:r>
              <a:rPr lang="en-US" dirty="0" smtClean="0"/>
              <a:t>files (in R/ folder) and .</a:t>
            </a:r>
            <a:r>
              <a:rPr lang="en-US" dirty="0" err="1" smtClean="0"/>
              <a:t>Rmd</a:t>
            </a:r>
            <a:r>
              <a:rPr lang="en-US" dirty="0" smtClean="0"/>
              <a:t> files (in man/ folder) for </a:t>
            </a:r>
            <a:r>
              <a:rPr lang="en-US" dirty="0"/>
              <a:t>each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Only edit .R files!</a:t>
            </a:r>
          </a:p>
          <a:p>
            <a:pPr lvl="2"/>
            <a:r>
              <a:rPr lang="en-US" dirty="0" err="1" smtClean="0"/>
              <a:t>RStudio</a:t>
            </a:r>
            <a:r>
              <a:rPr lang="en-US" dirty="0" smtClean="0"/>
              <a:t> </a:t>
            </a:r>
            <a:r>
              <a:rPr lang="en-US" dirty="0"/>
              <a:t>builds </a:t>
            </a:r>
            <a:r>
              <a:rPr lang="en-US" dirty="0" smtClean="0"/>
              <a:t>.</a:t>
            </a:r>
            <a:r>
              <a:rPr lang="en-US" dirty="0" err="1" smtClean="0"/>
              <a:t>Rmd</a:t>
            </a:r>
            <a:r>
              <a:rPr lang="en-US" dirty="0" smtClean="0"/>
              <a:t> documentation file internally </a:t>
            </a:r>
            <a:r>
              <a:rPr lang="en-US" dirty="0"/>
              <a:t>when package is </a:t>
            </a:r>
            <a:r>
              <a:rPr lang="en-US" dirty="0" smtClean="0"/>
              <a:t>built</a:t>
            </a:r>
          </a:p>
          <a:p>
            <a:pPr lvl="3"/>
            <a:r>
              <a:rPr lang="en-US" dirty="0" smtClean="0"/>
              <a:t>(Exception: write .</a:t>
            </a:r>
            <a:r>
              <a:rPr lang="en-US" dirty="0" err="1" smtClean="0"/>
              <a:t>Rmd</a:t>
            </a:r>
            <a:r>
              <a:rPr lang="en-US" dirty="0" smtClean="0"/>
              <a:t> file if creating a vignette)</a:t>
            </a:r>
          </a:p>
          <a:p>
            <a:r>
              <a:rPr lang="en-US" dirty="0" err="1" smtClean="0"/>
              <a:t>RStudio</a:t>
            </a:r>
            <a:r>
              <a:rPr lang="en-US" dirty="0" smtClean="0"/>
              <a:t> creates placeholder .R file when create new package project</a:t>
            </a:r>
          </a:p>
          <a:p>
            <a:pPr lvl="1"/>
            <a:r>
              <a:rPr lang="en-US" dirty="0" smtClean="0"/>
              <a:t>Uses Roxygen2 R Markdown formatting to tag:</a:t>
            </a:r>
          </a:p>
          <a:p>
            <a:pPr lvl="2"/>
            <a:r>
              <a:rPr lang="en-US" dirty="0" smtClean="0"/>
              <a:t>Title (first line)</a:t>
            </a:r>
          </a:p>
          <a:p>
            <a:pPr lvl="2"/>
            <a:r>
              <a:rPr lang="en-US" dirty="0" smtClean="0"/>
              <a:t>Description: Brief summary of what function does</a:t>
            </a:r>
          </a:p>
          <a:p>
            <a:pPr lvl="2"/>
            <a:r>
              <a:rPr lang="en-US" dirty="0" smtClean="0"/>
              <a:t>Usage: function body, with default </a:t>
            </a:r>
            <a:r>
              <a:rPr lang="en-US" dirty="0" err="1" smtClean="0"/>
              <a:t>args</a:t>
            </a:r>
            <a:endParaRPr lang="en-US" dirty="0" smtClean="0"/>
          </a:p>
          <a:p>
            <a:pPr lvl="2"/>
            <a:r>
              <a:rPr lang="en-US" dirty="0" smtClean="0"/>
              <a:t>Arguments definitions, one for each </a:t>
            </a:r>
            <a:r>
              <a:rPr lang="en-US" dirty="0" err="1" smtClean="0"/>
              <a:t>arg</a:t>
            </a:r>
            <a:endParaRPr lang="en-US" dirty="0" smtClean="0"/>
          </a:p>
          <a:p>
            <a:pPr lvl="2"/>
            <a:r>
              <a:rPr lang="en-US" dirty="0" smtClean="0"/>
              <a:t>Details: Additional notes on how functions works</a:t>
            </a:r>
          </a:p>
          <a:p>
            <a:pPr lvl="2"/>
            <a:r>
              <a:rPr lang="en-US" dirty="0" smtClean="0"/>
              <a:t>Value: What the function returns</a:t>
            </a:r>
          </a:p>
          <a:p>
            <a:pPr lvl="2"/>
            <a:r>
              <a:rPr lang="en-US" dirty="0" smtClean="0"/>
              <a:t>Note: Anything else relevant</a:t>
            </a:r>
          </a:p>
          <a:p>
            <a:pPr lvl="2"/>
            <a:r>
              <a:rPr lang="en-US" dirty="0" smtClean="0"/>
              <a:t>Authors</a:t>
            </a:r>
          </a:p>
          <a:p>
            <a:pPr lvl="2"/>
            <a:r>
              <a:rPr lang="en-US" dirty="0" smtClean="0"/>
              <a:t>References</a:t>
            </a:r>
          </a:p>
          <a:p>
            <a:pPr lvl="2"/>
            <a:r>
              <a:rPr lang="en-US" dirty="0" smtClean="0"/>
              <a:t>See also: Other functions of relevance</a:t>
            </a:r>
          </a:p>
          <a:p>
            <a:pPr lvl="2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0240"/>
            <a:ext cx="7989752" cy="43030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Summary of package</a:t>
            </a:r>
          </a:p>
          <a:p>
            <a:pPr lvl="1"/>
            <a:r>
              <a:rPr lang="en-US" dirty="0" smtClean="0"/>
              <a:t>Title, version, date, description</a:t>
            </a:r>
          </a:p>
          <a:p>
            <a:pPr lvl="1"/>
            <a:r>
              <a:rPr lang="en-US" dirty="0" smtClean="0"/>
              <a:t>Open source license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Depends</a:t>
            </a:r>
            <a:r>
              <a:rPr lang="en-US" dirty="0" smtClean="0"/>
              <a:t> (dependencies)</a:t>
            </a:r>
          </a:p>
          <a:p>
            <a:pPr lvl="2"/>
            <a:r>
              <a:rPr lang="en-US" dirty="0" smtClean="0"/>
              <a:t>Packages your function requires (including R version)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Reverse dependency</a:t>
            </a:r>
            <a:r>
              <a:rPr lang="en-US" dirty="0" smtClean="0"/>
              <a:t>: List of packages that depend on your functions)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Imports</a:t>
            </a:r>
            <a:r>
              <a:rPr lang="en-US" dirty="0" smtClean="0"/>
              <a:t>: Packages that some but not all functions require</a:t>
            </a:r>
          </a:p>
          <a:p>
            <a:pPr lvl="2"/>
            <a:r>
              <a:rPr lang="en-US" dirty="0" smtClean="0"/>
              <a:t>“Import” packages are downloaded with package but only loaded into namespace when called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require()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Suggests</a:t>
            </a:r>
            <a:r>
              <a:rPr lang="en-US" dirty="0" smtClean="0"/>
              <a:t>: Packages used in accompanying vignette but not .R functions / example</a:t>
            </a:r>
            <a:r>
              <a:rPr lang="en-US" dirty="0" smtClean="0">
                <a:latin typeface="+mj-lt"/>
              </a:rPr>
              <a:t>s</a:t>
            </a: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Written using R Markdown-like tags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on versioning…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7400"/>
            <a:ext cx="7989752" cy="43586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 format has 3 numbers (e.g., R 3.5.1 or vegan 2.5-2)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number: Substantially new version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number: Major feature additions/changes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number: Minor changes, typos, fixes</a:t>
            </a:r>
          </a:p>
          <a:p>
            <a:pPr lvl="1"/>
            <a:endParaRPr lang="en-US" dirty="0"/>
          </a:p>
          <a:p>
            <a:r>
              <a:rPr lang="en-US" dirty="0" smtClean="0"/>
              <a:t>0.0.1 is standard first (unreleased) development version</a:t>
            </a:r>
          </a:p>
          <a:p>
            <a:r>
              <a:rPr lang="en-US" dirty="0" smtClean="0"/>
              <a:t>1.0.1 is standard first released version</a:t>
            </a:r>
          </a:p>
          <a:p>
            <a:pPr lvl="1"/>
            <a:r>
              <a:rPr lang="en-US" dirty="0" smtClean="0"/>
              <a:t>Most R packages will likely not go above 1.x.x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Example: Check out vegan DOCUMENTATION for v. 2.0-0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news(package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="vegan")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(by name) that the package exports and imports</a:t>
            </a:r>
          </a:p>
          <a:p>
            <a:pPr lvl="1"/>
            <a:r>
              <a:rPr lang="en-US" dirty="0" smtClean="0"/>
              <a:t>Names get added to the searched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environment</a:t>
            </a:r>
            <a:r>
              <a:rPr lang="en-US" dirty="0" smtClean="0"/>
              <a:t> when package is loaded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library()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require()</a:t>
            </a:r>
          </a:p>
          <a:p>
            <a:endParaRPr lang="en-US" dirty="0" smtClean="0"/>
          </a:p>
          <a:p>
            <a:r>
              <a:rPr lang="en-US" dirty="0" err="1" smtClean="0"/>
              <a:t>RStudio</a:t>
            </a:r>
            <a:r>
              <a:rPr lang="en-US" dirty="0" smtClean="0"/>
              <a:t> builds internally when package is built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lang="en-US" dirty="0" smtClean="0"/>
              <a:t>” tag in each .R file</a:t>
            </a:r>
          </a:p>
          <a:p>
            <a:pPr lvl="1"/>
            <a:r>
              <a:rPr lang="en-US" dirty="0" smtClean="0"/>
              <a:t>Also includes functions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“imported”</a:t>
            </a:r>
            <a:r>
              <a:rPr lang="en-US" dirty="0" smtClean="0"/>
              <a:t> from other packages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tests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folder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package-supplied example data objects are </a:t>
            </a:r>
            <a:r>
              <a:rPr lang="en-US" dirty="0" smtClean="0"/>
              <a:t>stored</a:t>
            </a:r>
          </a:p>
          <a:p>
            <a:pPr lvl="1"/>
            <a:r>
              <a:rPr lang="en-US" dirty="0" err="1" smtClean="0"/>
              <a:t>Rdata</a:t>
            </a:r>
            <a:r>
              <a:rPr lang="en-US" dirty="0" smtClean="0"/>
              <a:t> (.</a:t>
            </a:r>
            <a:r>
              <a:rPr lang="en-US" dirty="0" err="1" smtClean="0"/>
              <a:t>rda</a:t>
            </a:r>
            <a:r>
              <a:rPr lang="en-US" dirty="0" smtClean="0"/>
              <a:t>) file format saved and formatted automatically in </a:t>
            </a:r>
            <a:r>
              <a:rPr lang="en-US" dirty="0" err="1" smtClean="0"/>
              <a:t>RStudio</a:t>
            </a:r>
            <a:r>
              <a:rPr lang="en-US" dirty="0" smtClean="0"/>
              <a:t> using:</a:t>
            </a:r>
          </a:p>
          <a:p>
            <a:pPr marL="324000" lvl="1" indent="0"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use_data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Tests folder</a:t>
            </a:r>
          </a:p>
          <a:p>
            <a:pPr lvl="1"/>
            <a:r>
              <a:rPr lang="en-US" dirty="0" smtClean="0"/>
              <a:t>Best practice recommends including test-checks </a:t>
            </a:r>
            <a:r>
              <a:rPr lang="en-US" dirty="0"/>
              <a:t>in your </a:t>
            </a:r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See earlier function tests list for common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vignettes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71171"/>
            <a:ext cx="7989752" cy="43406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NEWS.md</a:t>
            </a:r>
          </a:p>
          <a:p>
            <a:pPr lvl="1"/>
            <a:r>
              <a:rPr lang="en-US" dirty="0" smtClean="0"/>
              <a:t>Add each version and date</a:t>
            </a:r>
          </a:p>
          <a:p>
            <a:pPr lvl="1"/>
            <a:r>
              <a:rPr lang="en-US" dirty="0" smtClean="0"/>
              <a:t>Briefly list feature changes and other fixes</a:t>
            </a:r>
          </a:p>
          <a:p>
            <a:pPr lvl="1"/>
            <a:r>
              <a:rPr lang="en-US" dirty="0" smtClean="0"/>
              <a:t>Acknowledge those who provided assistance or noted issues</a:t>
            </a:r>
          </a:p>
          <a:p>
            <a:endParaRPr lang="en-US" dirty="0"/>
          </a:p>
          <a:p>
            <a:r>
              <a:rPr lang="en-US" dirty="0" smtClean="0"/>
              <a:t>Vignette</a:t>
            </a:r>
          </a:p>
          <a:p>
            <a:pPr lvl="1"/>
            <a:r>
              <a:rPr lang="en-US" dirty="0" smtClean="0"/>
              <a:t>Tutorial to provide broader context and more comprehensive examples illustrating how to use </a:t>
            </a:r>
            <a:r>
              <a:rPr lang="en-US" u="sng" dirty="0" smtClean="0"/>
              <a:t>package</a:t>
            </a:r>
            <a:r>
              <a:rPr lang="en-US" dirty="0" smtClean="0"/>
              <a:t> (with other packages/functions)</a:t>
            </a:r>
          </a:p>
          <a:p>
            <a:pPr lvl="1"/>
            <a:r>
              <a:rPr lang="en-US" dirty="0" smtClean="0"/>
              <a:t>Typically written in R Markdown (.</a:t>
            </a:r>
            <a:r>
              <a:rPr lang="en-US" dirty="0" err="1" smtClean="0"/>
              <a:t>Rmd</a:t>
            </a:r>
            <a:r>
              <a:rPr lang="en-US" dirty="0" smtClean="0"/>
              <a:t> file)</a:t>
            </a:r>
          </a:p>
          <a:p>
            <a:pPr lvl="2"/>
            <a:r>
              <a:rPr lang="en-US" dirty="0" err="1" smtClean="0"/>
              <a:t>RStudio</a:t>
            </a:r>
            <a:r>
              <a:rPr lang="en-US" dirty="0" smtClean="0"/>
              <a:t> prints as a html (or pdf) that can be called within R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vignette("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PackageName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To build in </a:t>
            </a:r>
            <a:r>
              <a:rPr lang="en-US" dirty="0" err="1" smtClean="0">
                <a:latin typeface="+mj-lt"/>
                <a:cs typeface="Courier New" panose="02070309020205020404" pitchFamily="49" charset="0"/>
              </a:rPr>
              <a:t>RSTudio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, type:</a:t>
            </a:r>
          </a:p>
          <a:p>
            <a:pPr marL="6300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use_vignette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("my-vignette")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3" y="872493"/>
            <a:ext cx="7989751" cy="1504844"/>
          </a:xfrm>
        </p:spPr>
        <p:txBody>
          <a:bodyPr>
            <a:normAutofit/>
          </a:bodyPr>
          <a:lstStyle/>
          <a:p>
            <a:r>
              <a:rPr lang="en-US" dirty="0"/>
              <a:t>Now pair up and check out some R packages on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81193" y="2484017"/>
            <a:ext cx="7989751" cy="600556"/>
          </a:xfrm>
        </p:spPr>
        <p:txBody>
          <a:bodyPr>
            <a:noAutofit/>
          </a:bodyPr>
          <a:lstStyle/>
          <a:p>
            <a:r>
              <a:rPr lang="en-US" sz="2400" i="1" dirty="0" err="1"/>
              <a:t>Github</a:t>
            </a:r>
            <a:r>
              <a:rPr lang="en-US" sz="2400" i="1" dirty="0"/>
              <a:t> is a great place to see how others have built their packages!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" y="5288280"/>
            <a:ext cx="7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Search GitHub (“All GitHub”) for “______ package” and language=R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(“ecology”, “</a:t>
            </a:r>
            <a:r>
              <a:rPr lang="en-US" sz="2000" dirty="0" err="1" smtClean="0">
                <a:solidFill>
                  <a:schemeClr val="bg1"/>
                </a:solidFill>
              </a:rPr>
              <a:t>phylogenetics</a:t>
            </a:r>
            <a:r>
              <a:rPr lang="en-US" sz="2000" dirty="0" smtClean="0">
                <a:solidFill>
                  <a:schemeClr val="bg1"/>
                </a:solidFill>
              </a:rPr>
              <a:t>”, “morphometrics”, etc.)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47</a:t>
            </a:fld>
            <a:endParaRPr lang="en-US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26954" y="751740"/>
            <a:ext cx="7989752" cy="399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8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cap="none" dirty="0" smtClean="0">
                <a:cs typeface="Courier New" panose="02070309020205020404" pitchFamily="49" charset="0"/>
              </a:rPr>
              <a:t>Build a package in </a:t>
            </a:r>
            <a:r>
              <a:rPr lang="en-US" sz="2000" cap="none" dirty="0" err="1" smtClean="0">
                <a:cs typeface="Courier New" panose="02070309020205020404" pitchFamily="49" charset="0"/>
              </a:rPr>
              <a:t>RStudio</a:t>
            </a:r>
            <a:r>
              <a:rPr lang="en-US" sz="2000" cap="none" dirty="0" smtClean="0">
                <a:cs typeface="Courier New" panose="02070309020205020404" pitchFamily="49" charset="0"/>
              </a:rPr>
              <a:t>:</a:t>
            </a:r>
          </a:p>
          <a:p>
            <a:pPr marL="919162" indent="-457200">
              <a:buFont typeface="+mj-lt"/>
              <a:buAutoNum type="arabicPeriod"/>
            </a:pPr>
            <a:r>
              <a:rPr lang="en-US" cap="none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cap="non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(c("</a:t>
            </a:r>
            <a:r>
              <a:rPr lang="en-US" cap="none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cap="non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"markdown", "roxygen2", "</a:t>
            </a:r>
            <a:r>
              <a:rPr lang="en-US" cap="none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testthat</a:t>
            </a:r>
            <a:r>
              <a:rPr lang="en-US" cap="non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cap="none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knitr</a:t>
            </a:r>
            <a:r>
              <a:rPr lang="en-US" cap="none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pPr marL="1376362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Contains basic functions to build, compile, and troubleshoot </a:t>
            </a:r>
            <a:r>
              <a:rPr lang="en-US" sz="1600" dirty="0" smtClean="0"/>
              <a:t>packages</a:t>
            </a:r>
          </a:p>
          <a:p>
            <a:pPr marL="919162" indent="-457200">
              <a:buFont typeface="+mj-lt"/>
              <a:buAutoNum type="arabicPeriod"/>
            </a:pPr>
            <a:r>
              <a:rPr lang="en-US" cap="none" dirty="0" smtClean="0"/>
              <a:t>New </a:t>
            </a:r>
            <a:r>
              <a:rPr lang="en-US" cap="none" dirty="0"/>
              <a:t>Project &gt; New Directory &gt; R Package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Give name, choose folder location, and check </a:t>
            </a:r>
            <a:r>
              <a:rPr lang="en-US" dirty="0">
                <a:solidFill>
                  <a:schemeClr val="accent2"/>
                </a:solidFill>
              </a:rPr>
              <a:t>“Create a </a:t>
            </a:r>
            <a:r>
              <a:rPr lang="en-US" dirty="0" err="1">
                <a:solidFill>
                  <a:schemeClr val="accent2"/>
                </a:solidFill>
              </a:rPr>
              <a:t>git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repository”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Automatically </a:t>
            </a:r>
            <a:r>
              <a:rPr lang="en-US" dirty="0"/>
              <a:t>creates all necessary file templates and </a:t>
            </a:r>
            <a:r>
              <a:rPr lang="en-US" dirty="0" smtClean="0"/>
              <a:t>folders</a:t>
            </a:r>
            <a:endParaRPr lang="en-US" sz="2400" cap="none" dirty="0" smtClean="0"/>
          </a:p>
          <a:p>
            <a:pPr marL="919162" indent="-457200">
              <a:buFont typeface="+mj-lt"/>
              <a:buAutoNum type="arabicPeriod"/>
            </a:pPr>
            <a:r>
              <a:rPr lang="en-US" cap="none" dirty="0" smtClean="0"/>
              <a:t>Build &gt; configure Build tools &gt; Build tools &gt; check “Generate documentation with </a:t>
            </a:r>
            <a:r>
              <a:rPr lang="en-US" cap="none" dirty="0" err="1" smtClean="0"/>
              <a:t>Roxygen</a:t>
            </a:r>
            <a:r>
              <a:rPr lang="en-US" cap="none" dirty="0" smtClean="0"/>
              <a:t>” and in Configure check all options (Rd files, Collate, field, NAMESPACE file (&amp; Vignettes if using), and the R CMD check, Source/Binary &amp; Build &amp; reload</a:t>
            </a:r>
            <a:endParaRPr lang="en-US" cap="non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Automates building of .</a:t>
            </a:r>
            <a:r>
              <a:rPr lang="en-US" dirty="0" err="1" smtClean="0"/>
              <a:t>Rmd</a:t>
            </a:r>
            <a:r>
              <a:rPr lang="en-US" dirty="0" smtClean="0"/>
              <a:t> files in man/ folder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737" y="4268924"/>
            <a:ext cx="3311887" cy="21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1163706"/>
            <a:ext cx="7989751" cy="150484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Convert your R function into a .R file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996588"/>
            <a:ext cx="7989751" cy="21453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arenBoth"/>
            </a:pPr>
            <a:r>
              <a:rPr lang="en-US" cap="none" dirty="0" smtClean="0">
                <a:solidFill>
                  <a:schemeClr val="accent1"/>
                </a:solidFill>
              </a:rPr>
              <a:t>Create a new Package project (e.g., Phil’s R toolkit)</a:t>
            </a:r>
          </a:p>
          <a:p>
            <a:pPr marL="461963" lvl="1" indent="-2301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Do not connect to our APW repo (but can connect to your own if desired)</a:t>
            </a:r>
          </a:p>
          <a:p>
            <a:pPr marL="342900" indent="-342900">
              <a:buAutoNum type="arabicParenBoth"/>
            </a:pPr>
            <a:r>
              <a:rPr lang="en-US" cap="none" dirty="0" smtClean="0">
                <a:solidFill>
                  <a:schemeClr val="accent1"/>
                </a:solidFill>
              </a:rPr>
              <a:t>Use template in R/ folder to build your .R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Or build using File &gt; New file &gt; R documentation</a:t>
            </a:r>
            <a:endParaRPr lang="en-US" cap="none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arenBoth"/>
            </a:pPr>
            <a:r>
              <a:rPr lang="en-US" cap="none" dirty="0" smtClean="0">
                <a:solidFill>
                  <a:schemeClr val="accent1"/>
                </a:solidFill>
              </a:rPr>
              <a:t>Make sure to define (A) title, (B) description, (C) </a:t>
            </a:r>
            <a:r>
              <a:rPr lang="en-US" cap="none" dirty="0" err="1" smtClean="0">
                <a:solidFill>
                  <a:schemeClr val="accent1"/>
                </a:solidFill>
              </a:rPr>
              <a:t>args</a:t>
            </a:r>
            <a:r>
              <a:rPr lang="en-US" cap="none" dirty="0" smtClean="0">
                <a:solidFill>
                  <a:schemeClr val="accent1"/>
                </a:solidFill>
              </a:rPr>
              <a:t>, (D) value, &amp; (E) examples</a:t>
            </a:r>
          </a:p>
          <a:p>
            <a:pPr marL="342900" indent="-342900">
              <a:buAutoNum type="arabicParenBoth"/>
            </a:pPr>
            <a:r>
              <a:rPr lang="en-US" cap="none" dirty="0" smtClean="0">
                <a:solidFill>
                  <a:schemeClr val="accent1"/>
                </a:solidFill>
              </a:rPr>
              <a:t>If time, fill out DESCRIPTION file</a:t>
            </a:r>
            <a:endParaRPr lang="en-US" cap="none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1167" y="5453622"/>
            <a:ext cx="386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 </a:t>
            </a:r>
            <a:r>
              <a:rPr lang="en-US" dirty="0" err="1" smtClean="0">
                <a:solidFill>
                  <a:schemeClr val="bg1"/>
                </a:solidFill>
              </a:rPr>
              <a:t>Template.R</a:t>
            </a:r>
            <a:r>
              <a:rPr lang="en-US" dirty="0" smtClean="0">
                <a:solidFill>
                  <a:schemeClr val="bg1"/>
                </a:solidFill>
              </a:rPr>
              <a:t> for a better .R template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to build your package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RStudio</a:t>
            </a:r>
            <a:r>
              <a:rPr lang="en-US" dirty="0"/>
              <a:t>, </a:t>
            </a:r>
            <a:r>
              <a:rPr lang="en-US" dirty="0" smtClean="0"/>
              <a:t>Ctrl/</a:t>
            </a:r>
            <a:r>
              <a:rPr lang="en-US" dirty="0" err="1" smtClean="0"/>
              <a:t>Cmd+Shift+L</a:t>
            </a:r>
            <a:r>
              <a:rPr lang="en-US" dirty="0" smtClean="0"/>
              <a:t> </a:t>
            </a:r>
            <a:r>
              <a:rPr lang="en-US" dirty="0"/>
              <a:t>to load all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err="1"/>
              <a:t>RStudio</a:t>
            </a:r>
            <a:r>
              <a:rPr lang="en-US" dirty="0"/>
              <a:t>, </a:t>
            </a:r>
            <a:r>
              <a:rPr lang="en-US" dirty="0" smtClean="0"/>
              <a:t>Ctrl/</a:t>
            </a:r>
            <a:r>
              <a:rPr lang="en-US" dirty="0" err="1" smtClean="0"/>
              <a:t>Cmd+Shift+B</a:t>
            </a:r>
            <a:r>
              <a:rPr lang="en-US" dirty="0" smtClean="0"/>
              <a:t> (Build &gt; Install &amp; restart) to </a:t>
            </a:r>
            <a:r>
              <a:rPr lang="en-US" dirty="0"/>
              <a:t>build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smtClean="0"/>
              <a:t>Builds .</a:t>
            </a:r>
            <a:r>
              <a:rPr lang="en-US" dirty="0" err="1" smtClean="0"/>
              <a:t>Rmd</a:t>
            </a:r>
            <a:r>
              <a:rPr lang="en-US" dirty="0" smtClean="0"/>
              <a:t> files, NAMESPACE, etc.</a:t>
            </a:r>
            <a:r>
              <a:rPr lang="en-US" dirty="0"/>
              <a:t>	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RStudio</a:t>
            </a:r>
            <a:r>
              <a:rPr lang="en-US" dirty="0"/>
              <a:t>, </a:t>
            </a:r>
            <a:r>
              <a:rPr lang="en-US" dirty="0" smtClean="0"/>
              <a:t>Ctrl/</a:t>
            </a:r>
            <a:r>
              <a:rPr lang="en-US" dirty="0" err="1" smtClean="0"/>
              <a:t>Cmd+Shift+E</a:t>
            </a:r>
            <a:r>
              <a:rPr lang="en-US" dirty="0" smtClean="0"/>
              <a:t> </a:t>
            </a:r>
            <a:r>
              <a:rPr lang="en-US" dirty="0"/>
              <a:t>(Build &gt; </a:t>
            </a:r>
            <a:r>
              <a:rPr lang="en-US" dirty="0" smtClean="0"/>
              <a:t>Check package) to </a:t>
            </a:r>
            <a:r>
              <a:rPr lang="en-US" dirty="0"/>
              <a:t>troubleshoot / check the </a:t>
            </a:r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r>
              <a:rPr lang="en-US" cap="small" dirty="0" smtClean="0"/>
              <a:t> IDE</a:t>
            </a:r>
            <a:endParaRPr lang="en-US" cap="smal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Integrated development environment (IDE) for R</a:t>
            </a:r>
          </a:p>
          <a:p>
            <a:pPr lvl="0"/>
            <a:r>
              <a:rPr lang="en-US" dirty="0" smtClean="0"/>
              <a:t>Versatile open-source GUI interface</a:t>
            </a:r>
          </a:p>
          <a:p>
            <a:r>
              <a:rPr lang="en-US" dirty="0" smtClean="0"/>
              <a:t>Fully </a:t>
            </a:r>
            <a:r>
              <a:rPr lang="en-US" dirty="0"/>
              <a:t>integrated to R resources</a:t>
            </a:r>
          </a:p>
          <a:p>
            <a:pPr lvl="0"/>
            <a:r>
              <a:rPr lang="en-US" dirty="0" smtClean="0"/>
              <a:t>Loaded </a:t>
            </a:r>
            <a:r>
              <a:rPr lang="en-US" dirty="0"/>
              <a:t>with powerful and efficient add-ins for GitHub, building packages, and writing/formatting/trouble-shooting </a:t>
            </a:r>
            <a:r>
              <a:rPr lang="en-US" dirty="0" smtClean="0"/>
              <a:t>code</a:t>
            </a:r>
          </a:p>
          <a:p>
            <a:r>
              <a:rPr lang="en-US" dirty="0"/>
              <a:t>Widely used</a:t>
            </a:r>
          </a:p>
          <a:p>
            <a:pPr lvl="1"/>
            <a:r>
              <a:rPr lang="en-US" dirty="0"/>
              <a:t>Windows, Mac OS,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R</a:t>
            </a:r>
            <a:r>
              <a:rPr lang="en-US" cap="small" dirty="0" err="1" smtClean="0"/>
              <a:t>Studio</a:t>
            </a:r>
            <a:r>
              <a:rPr lang="en-US" dirty="0" smtClean="0"/>
              <a:t> to write &amp; build your .R function (and .</a:t>
            </a:r>
            <a:r>
              <a:rPr lang="en-US" dirty="0" err="1" smtClean="0"/>
              <a:t>R</a:t>
            </a:r>
            <a:r>
              <a:rPr lang="en-US" cap="none" dirty="0" err="1" smtClean="0"/>
              <a:t>md</a:t>
            </a:r>
            <a:r>
              <a:rPr lang="en-US" dirty="0" smtClean="0"/>
              <a:t>) files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dirty="0" err="1" smtClean="0"/>
              <a:t>helpfile</a:t>
            </a:r>
            <a:r>
              <a:rPr lang="en-US" dirty="0" smtClean="0"/>
              <a:t> for your function and check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1328958"/>
            <a:ext cx="7989751" cy="15048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 your .R file to our APW repo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833802"/>
            <a:ext cx="7989751" cy="6005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I’ll build a combined package and post to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You can download by pulling, or calling: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9812" y="3524408"/>
            <a:ext cx="6202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install_github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pnovack-gottshall</a:t>
            </a: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/APW")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library(APW)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Markdown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your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435" y="3235528"/>
            <a:ext cx="4814509" cy="34280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Latex, </a:t>
            </a:r>
            <a:r>
              <a:rPr lang="en-US" dirty="0" err="1" smtClean="0"/>
              <a:t>Sweave</a:t>
            </a:r>
            <a:r>
              <a:rPr lang="en-US" dirty="0" smtClean="0"/>
              <a:t>, and R Markdown</a:t>
            </a:r>
            <a:endParaRPr lang="en-US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5602" y="2073764"/>
            <a:ext cx="8221285" cy="4349067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Philosophy: Focus on text instead of formatting!</a:t>
            </a:r>
          </a:p>
          <a:p>
            <a:r>
              <a:rPr lang="en-US" sz="2000" dirty="0" err="1" smtClean="0">
                <a:solidFill>
                  <a:schemeClr val="accent2"/>
                </a:solidFill>
              </a:rPr>
              <a:t>LaTeX</a:t>
            </a:r>
            <a:r>
              <a:rPr lang="en-US" sz="2000" dirty="0" smtClean="0"/>
              <a:t> is a text “language” that uses simple tags to convert to publication-quality products</a:t>
            </a:r>
          </a:p>
          <a:p>
            <a:pPr lvl="1"/>
            <a:r>
              <a:rPr lang="en-US" sz="1800" dirty="0" smtClean="0"/>
              <a:t>Widely used in math and physical sciences (among others)</a:t>
            </a:r>
          </a:p>
          <a:p>
            <a:r>
              <a:rPr lang="en-US" sz="2200" dirty="0" err="1" smtClean="0">
                <a:solidFill>
                  <a:schemeClr val="accent2"/>
                </a:solidFill>
              </a:rPr>
              <a:t>Sweave</a:t>
            </a:r>
            <a:r>
              <a:rPr lang="en-US" sz="2200" dirty="0" smtClean="0"/>
              <a:t>: Implementation of </a:t>
            </a:r>
            <a:r>
              <a:rPr lang="en-US" sz="2200" dirty="0" err="1" smtClean="0"/>
              <a:t>LaTeX</a:t>
            </a:r>
            <a:r>
              <a:rPr lang="en-US" sz="2200" dirty="0" smtClean="0"/>
              <a:t> for R that incorporates blocks for R code and graphs</a:t>
            </a:r>
          </a:p>
          <a:p>
            <a:pPr lvl="1"/>
            <a:r>
              <a:rPr lang="en-US" sz="1800" dirty="0" smtClean="0"/>
              <a:t>Not easy to code!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R Markdown</a:t>
            </a:r>
            <a:r>
              <a:rPr lang="en-US" sz="2200" dirty="0" smtClean="0"/>
              <a:t>: Simplified analog to </a:t>
            </a:r>
            <a:r>
              <a:rPr lang="en-US" sz="2200" dirty="0" err="1" smtClean="0"/>
              <a:t>Sweave</a:t>
            </a:r>
            <a:endParaRPr lang="en-US" sz="2200" dirty="0"/>
          </a:p>
          <a:p>
            <a:pPr lvl="1"/>
            <a:r>
              <a:rPr lang="en-US" sz="1800" dirty="0" smtClean="0"/>
              <a:t>(mostly) easy to code!</a:t>
            </a:r>
          </a:p>
          <a:p>
            <a:pPr lvl="1"/>
            <a:r>
              <a:rPr lang="en-US" sz="1800" dirty="0" smtClean="0"/>
              <a:t>Required format for </a:t>
            </a:r>
            <a:r>
              <a:rPr lang="en-US" sz="1800" dirty="0" err="1" smtClean="0"/>
              <a:t>officialR</a:t>
            </a:r>
            <a:r>
              <a:rPr lang="en-US" sz="1800" dirty="0" smtClean="0"/>
              <a:t> journals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‘Markdown’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package</a:t>
            </a:r>
            <a:r>
              <a:rPr lang="en-US" sz="1800" dirty="0" smtClean="0"/>
              <a:t>: Simplified text (and table/equation/code) formatting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knitr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800" dirty="0" smtClean="0">
                <a:solidFill>
                  <a:schemeClr val="tx1"/>
                </a:solidFill>
              </a:rPr>
              <a:t> package</a:t>
            </a:r>
            <a:r>
              <a:rPr lang="en-US" sz="1800" dirty="0" smtClean="0"/>
              <a:t>: Incorporate code and code output (graphs, etc.)</a:t>
            </a:r>
          </a:p>
          <a:p>
            <a:pPr lvl="1"/>
            <a:r>
              <a:rPr lang="en-US" sz="1800" dirty="0" smtClean="0"/>
              <a:t>Allows dynamic output (use </a:t>
            </a:r>
            <a:r>
              <a:rPr lang="en-US" sz="1800" dirty="0" smtClean="0">
                <a:solidFill>
                  <a:schemeClr val="accent2"/>
                </a:solidFill>
              </a:rPr>
              <a:t>Shiny</a:t>
            </a:r>
            <a:r>
              <a:rPr lang="en-US" sz="1800" dirty="0" smtClean="0"/>
              <a:t> for dynamic user-interface apps)</a:t>
            </a:r>
          </a:p>
          <a:p>
            <a:pPr lvl="2"/>
            <a:r>
              <a:rPr lang="en-US" sz="1600" dirty="0" smtClean="0"/>
              <a:t>Code can specify different text depending on statistical results!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92644" y="4501660"/>
            <a:ext cx="3994756" cy="2118548"/>
            <a:chOff x="4473995" y="4164354"/>
            <a:chExt cx="4304264" cy="23292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3995" y="4164354"/>
              <a:ext cx="4304264" cy="2329246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5472332" y="4994031"/>
              <a:ext cx="1519311" cy="464234"/>
            </a:xfrm>
            <a:custGeom>
              <a:avLst/>
              <a:gdLst>
                <a:gd name="connsiteX0" fmla="*/ 0 w 1519311"/>
                <a:gd name="connsiteY0" fmla="*/ 464234 h 464234"/>
                <a:gd name="connsiteX1" fmla="*/ 14068 w 1519311"/>
                <a:gd name="connsiteY1" fmla="*/ 182880 h 464234"/>
                <a:gd name="connsiteX2" fmla="*/ 815926 w 1519311"/>
                <a:gd name="connsiteY2" fmla="*/ 182880 h 464234"/>
                <a:gd name="connsiteX3" fmla="*/ 829994 w 1519311"/>
                <a:gd name="connsiteY3" fmla="*/ 14067 h 464234"/>
                <a:gd name="connsiteX4" fmla="*/ 1519311 w 1519311"/>
                <a:gd name="connsiteY4" fmla="*/ 0 h 464234"/>
                <a:gd name="connsiteX5" fmla="*/ 1519311 w 1519311"/>
                <a:gd name="connsiteY5" fmla="*/ 464234 h 464234"/>
                <a:gd name="connsiteX6" fmla="*/ 0 w 1519311"/>
                <a:gd name="connsiteY6" fmla="*/ 464234 h 46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311" h="464234">
                  <a:moveTo>
                    <a:pt x="0" y="464234"/>
                  </a:moveTo>
                  <a:lnTo>
                    <a:pt x="14068" y="182880"/>
                  </a:lnTo>
                  <a:lnTo>
                    <a:pt x="815926" y="182880"/>
                  </a:lnTo>
                  <a:lnTo>
                    <a:pt x="829994" y="14067"/>
                  </a:lnTo>
                  <a:lnTo>
                    <a:pt x="1519311" y="0"/>
                  </a:lnTo>
                  <a:lnTo>
                    <a:pt x="1519311" y="464234"/>
                  </a:lnTo>
                  <a:lnTo>
                    <a:pt x="0" y="464234"/>
                  </a:lnTo>
                  <a:close/>
                </a:path>
              </a:pathLst>
            </a:custGeom>
            <a:solidFill>
              <a:srgbClr val="ED8428">
                <a:alpha val="25098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 Markdown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24" y="2073257"/>
            <a:ext cx="7989752" cy="39952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open a new template in </a:t>
            </a:r>
            <a:r>
              <a:rPr lang="en-US" sz="2000" dirty="0" err="1" smtClean="0"/>
              <a:t>RStudio</a:t>
            </a:r>
            <a:r>
              <a:rPr lang="en-US" sz="2000" dirty="0" smtClean="0"/>
              <a:t>, using File &gt; New File &gt; R Markdown</a:t>
            </a:r>
          </a:p>
          <a:p>
            <a:pPr lvl="1"/>
            <a:r>
              <a:rPr lang="en-US" sz="1800" dirty="0" smtClean="0"/>
              <a:t>Creates template with editable YAML header</a:t>
            </a:r>
          </a:p>
          <a:p>
            <a:pPr lvl="1"/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htmltools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caTools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"base64enc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rmarkdown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US" sz="1800" dirty="0" smtClean="0"/>
          </a:p>
          <a:p>
            <a:r>
              <a:rPr lang="en-US" sz="2000" dirty="0" smtClean="0"/>
              <a:t>Refer to handout for standard tags (and nice intro!)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Open </a:t>
            </a:r>
            <a:r>
              <a:rPr lang="en-US" sz="2000" dirty="0" err="1" smtClean="0"/>
              <a:t>RMarkdownTemplate.Rmd</a:t>
            </a:r>
            <a:r>
              <a:rPr lang="en-US" sz="2000" dirty="0" smtClean="0"/>
              <a:t> in </a:t>
            </a:r>
            <a:r>
              <a:rPr lang="en-US" sz="2000" dirty="0" err="1" smtClean="0"/>
              <a:t>RStudio</a:t>
            </a:r>
            <a:r>
              <a:rPr lang="en-US" sz="2000" dirty="0" smtClean="0"/>
              <a:t> and render it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using </a:t>
            </a:r>
            <a:r>
              <a:rPr lang="en-US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knitr</a:t>
            </a:r>
            <a:endParaRPr lang="en-US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Change from html to pdf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Change some formatting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R Markdown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Headings: # , #</a:t>
            </a:r>
            <a:r>
              <a:rPr lang="en-US" sz="800" dirty="0" smtClean="0"/>
              <a:t> </a:t>
            </a:r>
            <a:r>
              <a:rPr lang="en-US" dirty="0" smtClean="0"/>
              <a:t># , #</a:t>
            </a:r>
            <a:r>
              <a:rPr lang="en-US" sz="800" dirty="0"/>
              <a:t> </a:t>
            </a:r>
            <a:r>
              <a:rPr lang="en-US" dirty="0" smtClean="0"/>
              <a:t>#</a:t>
            </a:r>
            <a:r>
              <a:rPr lang="en-US" sz="800" dirty="0"/>
              <a:t> </a:t>
            </a:r>
            <a:r>
              <a:rPr lang="en-US" dirty="0" smtClean="0"/>
              <a:t># , etc.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Italics: *italics* or _italics_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Bold: **bold** or _</a:t>
            </a:r>
            <a:r>
              <a:rPr lang="en-US" sz="800" dirty="0" smtClean="0"/>
              <a:t> </a:t>
            </a:r>
            <a:r>
              <a:rPr lang="en-US" dirty="0" smtClean="0"/>
              <a:t>_italics_</a:t>
            </a:r>
            <a:r>
              <a:rPr lang="en-US" sz="800" dirty="0" smtClean="0"/>
              <a:t> </a:t>
            </a:r>
            <a:r>
              <a:rPr lang="en-US" dirty="0" smtClean="0"/>
              <a:t>_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Code:</a:t>
            </a:r>
          </a:p>
          <a:p>
            <a:pPr marL="594000" lvl="2" indent="0">
              <a:spcBef>
                <a:spcPts val="60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```{R}</a:t>
            </a:r>
          </a:p>
          <a:p>
            <a:pPr marL="594000" lvl="2" indent="0">
              <a:spcBef>
                <a:spcPts val="60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(100)</a:t>
            </a:r>
          </a:p>
          <a:p>
            <a:pPr marL="594000" lvl="2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lot(x)</a:t>
            </a:r>
          </a:p>
          <a:p>
            <a:pPr marL="594000" lvl="2" indent="0">
              <a:spcBef>
                <a:spcPts val="60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a vignette in </a:t>
            </a:r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template and directory with: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use_vignette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("my-vignette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dirty="0" smtClean="0"/>
              <a:t>Html format is standard format for R vignettes</a:t>
            </a:r>
          </a:p>
          <a:p>
            <a:pPr lvl="1"/>
            <a:r>
              <a:rPr lang="en-US" dirty="0" smtClean="0"/>
              <a:t>pdfs and Word docs also possible</a:t>
            </a:r>
          </a:p>
          <a:p>
            <a:r>
              <a:rPr lang="en-US" dirty="0" smtClean="0"/>
              <a:t>Edit and write using </a:t>
            </a:r>
            <a:r>
              <a:rPr lang="en-US" dirty="0" err="1" smtClean="0"/>
              <a:t>Rmarkdown</a:t>
            </a:r>
            <a:r>
              <a:rPr lang="en-US" dirty="0" smtClean="0"/>
              <a:t> tags</a:t>
            </a:r>
          </a:p>
          <a:p>
            <a:r>
              <a:rPr lang="en-US" dirty="0" smtClean="0"/>
              <a:t>Render </a:t>
            </a:r>
            <a:r>
              <a:rPr lang="en-US" dirty="0"/>
              <a:t>with Ctrl/</a:t>
            </a:r>
            <a:r>
              <a:rPr lang="en-US" dirty="0" err="1"/>
              <a:t>Cmd</a:t>
            </a:r>
            <a:r>
              <a:rPr lang="en-US" dirty="0"/>
              <a:t> + Shift + </a:t>
            </a:r>
            <a:r>
              <a:rPr lang="en-US" dirty="0" smtClean="0"/>
              <a:t>K (or </a:t>
            </a:r>
            <a:r>
              <a:rPr lang="en-US" dirty="0" err="1" smtClean="0"/>
              <a:t>knitr</a:t>
            </a:r>
            <a:r>
              <a:rPr lang="en-US" dirty="0" smtClean="0"/>
              <a:t> button)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cap="small" dirty="0" smtClean="0"/>
              <a:t>ode </a:t>
            </a:r>
            <a:r>
              <a:rPr lang="en-US" dirty="0" smtClean="0"/>
              <a:t>P</a:t>
            </a:r>
            <a:r>
              <a:rPr lang="en-US" cap="small" dirty="0" smtClean="0"/>
              <a:t>rofiling</a:t>
            </a:r>
            <a:endParaRPr lang="en-US" cap="sm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your code speed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profiling and timing packages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1192" y="2005070"/>
            <a:ext cx="7989752" cy="42182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Packages and functions: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Rutils</a:t>
            </a:r>
            <a:r>
              <a:rPr lang="en-US" sz="1800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en-US" sz="1800" dirty="0" err="1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Rprof</a:t>
            </a:r>
            <a:endParaRPr lang="en-US" sz="1800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>
                <a:ea typeface="Times New Roman" panose="02020603050405020304" pitchFamily="18" charset="0"/>
              </a:rPr>
              <a:t>Use to identify time bottlenecks </a:t>
            </a:r>
            <a:r>
              <a:rPr lang="en-US" sz="1600" u="sng" dirty="0">
                <a:ea typeface="Times New Roman" panose="02020603050405020304" pitchFamily="18" charset="0"/>
              </a:rPr>
              <a:t>within functions</a:t>
            </a:r>
            <a:endParaRPr lang="en-US" sz="1600" u="sng" dirty="0" smtClean="0">
              <a:latin typeface="+mj-lt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microbenchmark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j-lt"/>
              </a:rPr>
              <a:t>Use to evaluate timing of individual functions (expressions)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j-lt"/>
              </a:rPr>
              <a:t>See </a:t>
            </a:r>
            <a:r>
              <a:rPr lang="en-US" sz="1600" dirty="0" err="1" smtClean="0">
                <a:latin typeface="+mj-lt"/>
              </a:rPr>
              <a:t>Kowalewski’s</a:t>
            </a:r>
            <a:r>
              <a:rPr lang="en-US" sz="1600" dirty="0" smtClean="0">
                <a:latin typeface="+mj-lt"/>
              </a:rPr>
              <a:t> tutorial for great example using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 smtClean="0">
                <a:latin typeface="+mj-lt"/>
              </a:rPr>
              <a:t>!</a:t>
            </a:r>
          </a:p>
          <a:p>
            <a:pPr lvl="1">
              <a:spcBef>
                <a:spcPts val="0"/>
              </a:spcBef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(replicate(1000, expr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Old-fashioned version of </a:t>
            </a:r>
            <a:r>
              <a:rPr lang="en-US" sz="1600" dirty="0" err="1" smtClean="0"/>
              <a:t>microbenchmark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Sys.time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j-lt"/>
              </a:rPr>
              <a:t>Useful for timing longer code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Rp</a:t>
            </a:r>
            <a:r>
              <a:rPr lang="en-US" cap="small" dirty="0" err="1"/>
              <a:t>rof</a:t>
            </a:r>
            <a:r>
              <a:rPr lang="en-US" dirty="0"/>
              <a:t>: Profiling your code to identify time bottlenecks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Rprof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tempfile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 Start profiling (store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Rprof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# End profiling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summaryRprof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914400" indent="-91440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 Output tallies:</a:t>
            </a:r>
          </a:p>
          <a:p>
            <a:pPr marL="914400" indent="-91440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by.self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time spent in function alone.</a:t>
            </a:r>
          </a:p>
          <a:p>
            <a:pPr marL="914400" indent="-91440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by.total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time spent in function and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callees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914400" indent="-91440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sample.interval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the sampling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interval (by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default every 20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msecs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91440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sampling.time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total time of profiling run. Remember that profiling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does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impose a small performance penalty.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r>
              <a:rPr lang="en-US" cap="small" dirty="0" smtClean="0"/>
              <a:t> DEMO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89" y="1972019"/>
            <a:ext cx="3869621" cy="425127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Different panels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Common shortcuts (toggle between panels, execute)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"Modify keyboard shortcuts"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Environment summarizes data, objects, functions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Reflow comments and reformat code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Tag code sections with chapter-like "levels"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 err="1"/>
              <a:t>Autocompletion</a:t>
            </a:r>
            <a:r>
              <a:rPr lang="en-US" sz="1800" dirty="0"/>
              <a:t> of functions and objects in code editor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Built-in help and plotting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Downside: no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alarm()</a:t>
            </a:r>
            <a:r>
              <a:rPr lang="en-US" sz="1800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360" y="2247442"/>
            <a:ext cx="4729907" cy="39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918"/>
            <a:ext cx="7989752" cy="4781262"/>
          </a:xfrm>
        </p:spPr>
        <p:txBody>
          <a:bodyPr>
            <a:normAutofit fontScale="70000" lnSpcReduction="20000"/>
          </a:bodyPr>
          <a:lstStyle/>
          <a:p>
            <a:pPr marL="1376363" indent="-1376363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KScorrect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376363" indent="-1376363">
              <a:spcBef>
                <a:spcPts val="300"/>
              </a:spcBef>
              <a:buNone/>
            </a:pP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Good to dump memory first so doesn't occur during test</a:t>
            </a:r>
          </a:p>
          <a:p>
            <a:pPr marL="1376363" indent="-1376363">
              <a:spcBef>
                <a:spcPts val="300"/>
              </a:spcBef>
              <a:buNone/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Rprof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tempfile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en-US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6363" indent="-1376363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&lt;- </a:t>
            </a: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(100)</a:t>
            </a:r>
          </a:p>
          <a:p>
            <a:pPr marL="1376363" indent="-1376363">
              <a:spcBef>
                <a:spcPts val="300"/>
              </a:spcBef>
              <a:buNone/>
            </a:pP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LcKS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"</a:t>
            </a:r>
            <a:r>
              <a:rPr lang="en-US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plnorm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US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6363" indent="-1376363">
              <a:spcBef>
                <a:spcPts val="300"/>
              </a:spcBef>
              <a:buNone/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Rprof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# Turn off the profiling</a:t>
            </a:r>
          </a:p>
          <a:p>
            <a:pPr marL="1376363" indent="-1376363">
              <a:spcBef>
                <a:spcPts val="300"/>
              </a:spcBef>
              <a:buNone/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summaryRprof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# Evaluate results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 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Conclusion</a:t>
            </a:r>
            <a:r>
              <a:rPr lang="en-US" dirty="0"/>
              <a:t>: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LcKS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as.vector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ks.test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dirty="0" smtClean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dirty="0" smtClean="0"/>
              <a:t>(=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plnorm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 </a:t>
            </a:r>
            <a:r>
              <a:rPr lang="en-US" dirty="0"/>
              <a:t>function</a:t>
            </a:r>
            <a:r>
              <a:rPr lang="en-US" dirty="0" smtClean="0"/>
              <a:t>) </a:t>
            </a:r>
            <a:r>
              <a:rPr lang="en-US" dirty="0"/>
              <a:t>calls take the most </a:t>
            </a:r>
            <a:r>
              <a:rPr lang="en-US" dirty="0" smtClean="0"/>
              <a:t>time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sz="2300" dirty="0" smtClean="0"/>
              <a:t>Makes sense because these functions are called 4999 times!</a:t>
            </a:r>
          </a:p>
          <a:p>
            <a:pPr lvl="1">
              <a:spcBef>
                <a:spcPts val="300"/>
              </a:spcBef>
            </a:pPr>
            <a:r>
              <a:rPr lang="en-US" sz="2300" dirty="0" smtClean="0"/>
              <a:t>But no major bottlenecks</a:t>
            </a:r>
          </a:p>
          <a:p>
            <a:pPr lvl="1">
              <a:spcBef>
                <a:spcPts val="300"/>
              </a:spcBef>
            </a:pPr>
            <a:r>
              <a:rPr lang="en-US" sz="2300" dirty="0" smtClean="0"/>
              <a:t>Some of these functions were avoided or modified with v. 1.3.1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Check GitHub repo for history of changes</a:t>
            </a:r>
            <a:endParaRPr lang="en-US" dirty="0"/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your functions!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your bottleneck? Can you speed it up?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</a:t>
            </a:r>
            <a:r>
              <a:rPr lang="en-US" dirty="0" smtClean="0"/>
              <a:t>improving code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code profiling to find bottlenecks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Functions typically run slower on data frames</a:t>
            </a:r>
          </a:p>
          <a:p>
            <a:pPr lvl="1"/>
            <a:r>
              <a:rPr lang="en-US" dirty="0" smtClean="0"/>
              <a:t>Convert to matrix or use individual columns when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“in parallel” if using time-intensive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apply()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for()</a:t>
            </a:r>
            <a:r>
              <a:rPr lang="en-US" dirty="0" smtClean="0"/>
              <a:t>-loops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Re-write time-intensive portions of code in C++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" y="5618669"/>
            <a:ext cx="5696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Recommended from </a:t>
            </a:r>
            <a:r>
              <a:rPr lang="en-US" sz="1400" dirty="0">
                <a:hlinkClick r:id="rId2"/>
              </a:rPr>
              <a:t>https://csgillespie.github.io/efficientR/performance.html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73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cap="small" dirty="0" smtClean="0"/>
              <a:t>arallel </a:t>
            </a:r>
            <a:r>
              <a:rPr lang="en-US" dirty="0" smtClean="0"/>
              <a:t>C</a:t>
            </a:r>
            <a:r>
              <a:rPr lang="en-US" cap="small" dirty="0" smtClean="0"/>
              <a:t>omputing</a:t>
            </a:r>
            <a:endParaRPr lang="en-US" cap="sm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Harness your computer’s innate supercomputer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computers &amp; Multitasking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191" y="2228003"/>
            <a:ext cx="8199251" cy="39952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commercial computers use parallel processing to multitask!</a:t>
            </a:r>
          </a:p>
          <a:p>
            <a:endParaRPr lang="en-US" dirty="0"/>
          </a:p>
          <a:p>
            <a:r>
              <a:rPr lang="en-US" dirty="0" smtClean="0"/>
              <a:t>How many CPUs (</a:t>
            </a:r>
            <a:r>
              <a:rPr lang="en-US" dirty="0" smtClean="0">
                <a:solidFill>
                  <a:schemeClr val="accent2"/>
                </a:solidFill>
              </a:rPr>
              <a:t>cores</a:t>
            </a:r>
            <a:r>
              <a:rPr lang="en-US" dirty="0" smtClean="0"/>
              <a:t>) does your computer have?</a:t>
            </a:r>
          </a:p>
          <a:p>
            <a:pPr marL="3240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library(parallel)  # Comes with R!</a:t>
            </a:r>
          </a:p>
          <a:p>
            <a:pPr marL="324000" lvl="1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detectCores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(logical = F)	# Num. of physical cores</a:t>
            </a:r>
          </a:p>
          <a:p>
            <a:pPr marL="324000" lvl="1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detectCores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(logical = T)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Num.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functional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cores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Hyperthreaded</a:t>
            </a:r>
            <a:r>
              <a:rPr lang="en-US" dirty="0" smtClean="0"/>
              <a:t> CPUs allow two functional CPUs per CPU chip</a:t>
            </a:r>
          </a:p>
          <a:p>
            <a:r>
              <a:rPr lang="en-US" dirty="0" smtClean="0"/>
              <a:t>You can visualize CPU (and networking) activity on your computer:</a:t>
            </a:r>
          </a:p>
          <a:p>
            <a:pPr lvl="1"/>
            <a:r>
              <a:rPr lang="en-US" dirty="0" smtClean="0"/>
              <a:t>Windows: Task Manager</a:t>
            </a:r>
          </a:p>
          <a:p>
            <a:pPr lvl="1"/>
            <a:r>
              <a:rPr lang="en-US" dirty="0" smtClean="0"/>
              <a:t>Mac: Activity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812" y="2544895"/>
            <a:ext cx="1673645" cy="12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39867"/>
            <a:ext cx="7989752" cy="39952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Master node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worker nodes</a:t>
            </a:r>
            <a:r>
              <a:rPr lang="en-US" dirty="0" smtClean="0"/>
              <a:t> form a </a:t>
            </a:r>
            <a:r>
              <a:rPr lang="en-US" dirty="0" smtClean="0">
                <a:solidFill>
                  <a:schemeClr val="accent2"/>
                </a:solidFill>
              </a:rPr>
              <a:t>cluster</a:t>
            </a:r>
          </a:p>
          <a:p>
            <a:pPr lvl="1"/>
            <a:r>
              <a:rPr lang="en-US" dirty="0" smtClean="0"/>
              <a:t>If network designed for cluster computing and has many (&gt;&gt;100) worker nodes (cores), it’s </a:t>
            </a:r>
            <a:r>
              <a:rPr lang="en-US" dirty="0" smtClean="0">
                <a:solidFill>
                  <a:schemeClr val="accent2"/>
                </a:solidFill>
              </a:rPr>
              <a:t>high-performance computing (HPC)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52" y="3606317"/>
            <a:ext cx="4196590" cy="1816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88" y="3591499"/>
            <a:ext cx="3657600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75647" y="5385335"/>
            <a:ext cx="1857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https://hpcc.usc.edu/about/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0248" y="5856272"/>
            <a:ext cx="365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USC’s HPC has 560 nodes and is 12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fastest in US</a:t>
            </a:r>
            <a:br>
              <a:rPr lang="en-US" sz="1400" i="1" dirty="0" smtClean="0"/>
            </a:br>
            <a:r>
              <a:rPr lang="en-US" sz="1400" i="1" dirty="0" smtClean="0"/>
              <a:t>(as of June 2018)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765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/>
          <a:lstStyle/>
          <a:p>
            <a:r>
              <a:rPr lang="en-US" dirty="0" smtClean="0"/>
              <a:t>When to run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72918"/>
            <a:ext cx="7989752" cy="42829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“Embarrassingly parallel”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you are running the same algorithm </a:t>
            </a:r>
            <a:r>
              <a:rPr lang="en-US" u="sng" dirty="0" smtClean="0">
                <a:solidFill>
                  <a:schemeClr val="tx1"/>
                </a:solidFill>
              </a:rPr>
              <a:t>many times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Bootstrap and resampling algorithms,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for() </a:t>
            </a:r>
            <a:r>
              <a:rPr lang="en-US" dirty="0" smtClean="0">
                <a:solidFill>
                  <a:schemeClr val="tx1"/>
                </a:solidFill>
              </a:rPr>
              <a:t>loops,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apply()</a:t>
            </a:r>
            <a:r>
              <a:rPr lang="en-US" dirty="0" smtClean="0">
                <a:solidFill>
                  <a:schemeClr val="tx1"/>
                </a:solidFill>
              </a:rPr>
              <a:t> functions, sample processing, optimization routines, Monte Carlo simulations involving </a:t>
            </a:r>
            <a:r>
              <a:rPr lang="en-US" u="sng" dirty="0" smtClean="0">
                <a:solidFill>
                  <a:schemeClr val="tx1"/>
                </a:solidFill>
              </a:rPr>
              <a:t>many replicate analyses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Not appropriate for: running </a:t>
            </a:r>
            <a:r>
              <a:rPr lang="en-US" u="sng" dirty="0" smtClean="0">
                <a:solidFill>
                  <a:schemeClr val="tx1"/>
                </a:solidFill>
              </a:rPr>
              <a:t>one</a:t>
            </a:r>
            <a:r>
              <a:rPr lang="en-US" dirty="0" smtClean="0">
                <a:solidFill>
                  <a:schemeClr val="tx1"/>
                </a:solidFill>
              </a:rPr>
              <a:t> Monte Carlo simulation, optimization, or MCMC posterior estimation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Communication </a:t>
            </a:r>
            <a:r>
              <a:rPr lang="en-US" dirty="0">
                <a:solidFill>
                  <a:schemeClr val="tx1"/>
                </a:solidFill>
              </a:rPr>
              <a:t>effort between nodes can substantially increase “processing”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CPUs does not always mean faster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Trade-off between: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Amount of information communicated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for one iteration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Number of worker </a:t>
            </a:r>
            <a:r>
              <a:rPr lang="en-US" dirty="0" smtClean="0">
                <a:solidFill>
                  <a:schemeClr val="tx1"/>
                </a:solidFill>
              </a:rPr>
              <a:t>nodes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35977" y="4471502"/>
            <a:ext cx="3202763" cy="1689026"/>
            <a:chOff x="5368181" y="4251162"/>
            <a:chExt cx="3202763" cy="1689026"/>
          </a:xfrm>
        </p:grpSpPr>
        <p:sp>
          <p:nvSpPr>
            <p:cNvPr id="7" name="Rectangle 6"/>
            <p:cNvSpPr/>
            <p:nvPr/>
          </p:nvSpPr>
          <p:spPr>
            <a:xfrm>
              <a:off x="5706737" y="4252511"/>
              <a:ext cx="2864207" cy="1322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859709" y="4759634"/>
              <a:ext cx="1324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Processing time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9394" y="5632411"/>
              <a:ext cx="2594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# CPUs (=communication effort)</a:t>
              </a:r>
              <a:endParaRPr lang="en-US" sz="14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783856" y="4395731"/>
              <a:ext cx="2655065" cy="975260"/>
            </a:xfrm>
            <a:custGeom>
              <a:avLst/>
              <a:gdLst>
                <a:gd name="connsiteX0" fmla="*/ 0 w 2655065"/>
                <a:gd name="connsiteY0" fmla="*/ 0 h 978425"/>
                <a:gd name="connsiteX1" fmla="*/ 121185 w 2655065"/>
                <a:gd name="connsiteY1" fmla="*/ 396607 h 978425"/>
                <a:gd name="connsiteX2" fmla="*/ 374573 w 2655065"/>
                <a:gd name="connsiteY2" fmla="*/ 694063 h 978425"/>
                <a:gd name="connsiteX3" fmla="*/ 914400 w 2655065"/>
                <a:gd name="connsiteY3" fmla="*/ 925417 h 978425"/>
                <a:gd name="connsiteX4" fmla="*/ 1542361 w 2655065"/>
                <a:gd name="connsiteY4" fmla="*/ 969485 h 978425"/>
                <a:gd name="connsiteX5" fmla="*/ 2016086 w 2655065"/>
                <a:gd name="connsiteY5" fmla="*/ 793215 h 978425"/>
                <a:gd name="connsiteX6" fmla="*/ 2655065 w 2655065"/>
                <a:gd name="connsiteY6" fmla="*/ 572877 h 978425"/>
                <a:gd name="connsiteX0" fmla="*/ 0 w 2655065"/>
                <a:gd name="connsiteY0" fmla="*/ 0 h 976046"/>
                <a:gd name="connsiteX1" fmla="*/ 121185 w 2655065"/>
                <a:gd name="connsiteY1" fmla="*/ 396607 h 976046"/>
                <a:gd name="connsiteX2" fmla="*/ 374573 w 2655065"/>
                <a:gd name="connsiteY2" fmla="*/ 694063 h 976046"/>
                <a:gd name="connsiteX3" fmla="*/ 914400 w 2655065"/>
                <a:gd name="connsiteY3" fmla="*/ 925417 h 976046"/>
                <a:gd name="connsiteX4" fmla="*/ 1542361 w 2655065"/>
                <a:gd name="connsiteY4" fmla="*/ 969485 h 976046"/>
                <a:gd name="connsiteX5" fmla="*/ 2104221 w 2655065"/>
                <a:gd name="connsiteY5" fmla="*/ 826265 h 976046"/>
                <a:gd name="connsiteX6" fmla="*/ 2655065 w 2655065"/>
                <a:gd name="connsiteY6" fmla="*/ 572877 h 976046"/>
                <a:gd name="connsiteX0" fmla="*/ 0 w 2655065"/>
                <a:gd name="connsiteY0" fmla="*/ 0 h 976046"/>
                <a:gd name="connsiteX1" fmla="*/ 121185 w 2655065"/>
                <a:gd name="connsiteY1" fmla="*/ 396607 h 976046"/>
                <a:gd name="connsiteX2" fmla="*/ 374573 w 2655065"/>
                <a:gd name="connsiteY2" fmla="*/ 694063 h 976046"/>
                <a:gd name="connsiteX3" fmla="*/ 914400 w 2655065"/>
                <a:gd name="connsiteY3" fmla="*/ 925417 h 976046"/>
                <a:gd name="connsiteX4" fmla="*/ 1542361 w 2655065"/>
                <a:gd name="connsiteY4" fmla="*/ 969485 h 976046"/>
                <a:gd name="connsiteX5" fmla="*/ 2104221 w 2655065"/>
                <a:gd name="connsiteY5" fmla="*/ 826265 h 976046"/>
                <a:gd name="connsiteX6" fmla="*/ 2655065 w 2655065"/>
                <a:gd name="connsiteY6" fmla="*/ 694062 h 976046"/>
                <a:gd name="connsiteX0" fmla="*/ 0 w 2655065"/>
                <a:gd name="connsiteY0" fmla="*/ 0 h 976046"/>
                <a:gd name="connsiteX1" fmla="*/ 121185 w 2655065"/>
                <a:gd name="connsiteY1" fmla="*/ 396607 h 976046"/>
                <a:gd name="connsiteX2" fmla="*/ 374573 w 2655065"/>
                <a:gd name="connsiteY2" fmla="*/ 694063 h 976046"/>
                <a:gd name="connsiteX3" fmla="*/ 914400 w 2655065"/>
                <a:gd name="connsiteY3" fmla="*/ 925417 h 976046"/>
                <a:gd name="connsiteX4" fmla="*/ 1542361 w 2655065"/>
                <a:gd name="connsiteY4" fmla="*/ 969485 h 976046"/>
                <a:gd name="connsiteX5" fmla="*/ 2104221 w 2655065"/>
                <a:gd name="connsiteY5" fmla="*/ 826265 h 976046"/>
                <a:gd name="connsiteX6" fmla="*/ 2655065 w 2655065"/>
                <a:gd name="connsiteY6" fmla="*/ 694062 h 976046"/>
                <a:gd name="connsiteX0" fmla="*/ 0 w 2655065"/>
                <a:gd name="connsiteY0" fmla="*/ 0 h 975260"/>
                <a:gd name="connsiteX1" fmla="*/ 121185 w 2655065"/>
                <a:gd name="connsiteY1" fmla="*/ 396607 h 975260"/>
                <a:gd name="connsiteX2" fmla="*/ 374573 w 2655065"/>
                <a:gd name="connsiteY2" fmla="*/ 694063 h 975260"/>
                <a:gd name="connsiteX3" fmla="*/ 914400 w 2655065"/>
                <a:gd name="connsiteY3" fmla="*/ 925417 h 975260"/>
                <a:gd name="connsiteX4" fmla="*/ 1542361 w 2655065"/>
                <a:gd name="connsiteY4" fmla="*/ 969485 h 975260"/>
                <a:gd name="connsiteX5" fmla="*/ 2148288 w 2655065"/>
                <a:gd name="connsiteY5" fmla="*/ 837281 h 975260"/>
                <a:gd name="connsiteX6" fmla="*/ 2655065 w 2655065"/>
                <a:gd name="connsiteY6" fmla="*/ 694062 h 975260"/>
                <a:gd name="connsiteX0" fmla="*/ 0 w 2655065"/>
                <a:gd name="connsiteY0" fmla="*/ 0 h 975260"/>
                <a:gd name="connsiteX1" fmla="*/ 121185 w 2655065"/>
                <a:gd name="connsiteY1" fmla="*/ 396607 h 975260"/>
                <a:gd name="connsiteX2" fmla="*/ 374573 w 2655065"/>
                <a:gd name="connsiteY2" fmla="*/ 694063 h 975260"/>
                <a:gd name="connsiteX3" fmla="*/ 914400 w 2655065"/>
                <a:gd name="connsiteY3" fmla="*/ 925417 h 975260"/>
                <a:gd name="connsiteX4" fmla="*/ 1542361 w 2655065"/>
                <a:gd name="connsiteY4" fmla="*/ 969485 h 975260"/>
                <a:gd name="connsiteX5" fmla="*/ 2148288 w 2655065"/>
                <a:gd name="connsiteY5" fmla="*/ 837281 h 975260"/>
                <a:gd name="connsiteX6" fmla="*/ 2655065 w 2655065"/>
                <a:gd name="connsiteY6" fmla="*/ 694062 h 975260"/>
                <a:gd name="connsiteX0" fmla="*/ 0 w 2655065"/>
                <a:gd name="connsiteY0" fmla="*/ 0 h 975260"/>
                <a:gd name="connsiteX1" fmla="*/ 121185 w 2655065"/>
                <a:gd name="connsiteY1" fmla="*/ 396607 h 975260"/>
                <a:gd name="connsiteX2" fmla="*/ 374573 w 2655065"/>
                <a:gd name="connsiteY2" fmla="*/ 694063 h 975260"/>
                <a:gd name="connsiteX3" fmla="*/ 914400 w 2655065"/>
                <a:gd name="connsiteY3" fmla="*/ 925417 h 975260"/>
                <a:gd name="connsiteX4" fmla="*/ 1542361 w 2655065"/>
                <a:gd name="connsiteY4" fmla="*/ 969485 h 975260"/>
                <a:gd name="connsiteX5" fmla="*/ 2148288 w 2655065"/>
                <a:gd name="connsiteY5" fmla="*/ 837281 h 975260"/>
                <a:gd name="connsiteX6" fmla="*/ 2655065 w 2655065"/>
                <a:gd name="connsiteY6" fmla="*/ 694062 h 9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065" h="975260">
                  <a:moveTo>
                    <a:pt x="0" y="0"/>
                  </a:moveTo>
                  <a:cubicBezTo>
                    <a:pt x="29378" y="140465"/>
                    <a:pt x="58756" y="280930"/>
                    <a:pt x="121185" y="396607"/>
                  </a:cubicBezTo>
                  <a:cubicBezTo>
                    <a:pt x="183614" y="512284"/>
                    <a:pt x="242371" y="605928"/>
                    <a:pt x="374573" y="694063"/>
                  </a:cubicBezTo>
                  <a:cubicBezTo>
                    <a:pt x="506775" y="782198"/>
                    <a:pt x="719769" y="879513"/>
                    <a:pt x="914400" y="925417"/>
                  </a:cubicBezTo>
                  <a:cubicBezTo>
                    <a:pt x="1109031" y="971321"/>
                    <a:pt x="1336713" y="984174"/>
                    <a:pt x="1542361" y="969485"/>
                  </a:cubicBezTo>
                  <a:cubicBezTo>
                    <a:pt x="1748009" y="954796"/>
                    <a:pt x="1918769" y="892365"/>
                    <a:pt x="2148288" y="837281"/>
                  </a:cubicBezTo>
                  <a:cubicBezTo>
                    <a:pt x="2355773" y="771180"/>
                    <a:pt x="2428301" y="771180"/>
                    <a:pt x="2655065" y="69406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2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Standard: </a:t>
            </a:r>
          </a:p>
          <a:p>
            <a:pPr lvl="1"/>
            <a:r>
              <a:rPr lang="en-US" dirty="0" smtClean="0"/>
              <a:t>Divide x iterations among n worker nodes and send x / n chunks to each worker upfront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Load-balancing (LB)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when processing time varies (substantially) among iterations or when worker nodes have (substantially) different processing speeds</a:t>
            </a:r>
          </a:p>
          <a:p>
            <a:pPr lvl="1"/>
            <a:r>
              <a:rPr lang="en-US" dirty="0" smtClean="0"/>
              <a:t>Can be slower because of higher communication effort</a:t>
            </a:r>
          </a:p>
          <a:p>
            <a:pPr lvl="2"/>
            <a:r>
              <a:rPr lang="en-US" dirty="0" smtClean="0"/>
              <a:t>Some nodes may never get “called”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for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research universities have HPC facilities</a:t>
            </a:r>
          </a:p>
          <a:p>
            <a:r>
              <a:rPr lang="en-US" dirty="0" smtClean="0"/>
              <a:t>Running R requires working with their computer scientists</a:t>
            </a:r>
          </a:p>
          <a:p>
            <a:pPr lvl="1"/>
            <a:r>
              <a:rPr lang="en-US" dirty="0" smtClean="0"/>
              <a:t>Different technical implementations for different mainframe infrastructures</a:t>
            </a:r>
          </a:p>
          <a:p>
            <a:pPr lvl="2"/>
            <a:r>
              <a:rPr lang="en-US" dirty="0" smtClean="0"/>
              <a:t>Different communication requirements</a:t>
            </a:r>
          </a:p>
          <a:p>
            <a:pPr lvl="2"/>
            <a:r>
              <a:rPr lang="en-US" dirty="0" smtClean="0">
                <a:hlinkClick r:id="rId2"/>
              </a:rPr>
              <a:t>r-sig-hpc@r-project.org</a:t>
            </a:r>
            <a:r>
              <a:rPr lang="en-US" dirty="0" smtClean="0"/>
              <a:t> listserv is a good resource!</a:t>
            </a:r>
          </a:p>
          <a:p>
            <a:r>
              <a:rPr lang="en-US" dirty="0" smtClean="0"/>
              <a:t>Most facilities require run-time reservations and use time limits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RNG in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Random number generation (RNG) is a critical concern with parallel computing</a:t>
            </a:r>
          </a:p>
          <a:p>
            <a:r>
              <a:rPr lang="en-US" dirty="0" smtClean="0"/>
              <a:t>Try this (only works for Macs where parallel “forking” occurs):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RNG_in_parallel.R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 RNG seed is created in master, then a RNG sequence stream is distributed separately to the workers (</a:t>
            </a:r>
            <a:r>
              <a:rPr lang="en-US" dirty="0" err="1" smtClean="0"/>
              <a:t>L'Ecuyer</a:t>
            </a:r>
            <a:r>
              <a:rPr lang="en-US" dirty="0" smtClean="0"/>
              <a:t>, 1999; </a:t>
            </a:r>
            <a:r>
              <a:rPr lang="en-US" dirty="0" err="1"/>
              <a:t>L'Ecuyer</a:t>
            </a:r>
            <a:r>
              <a:rPr lang="en-US" dirty="0"/>
              <a:t> et al., </a:t>
            </a:r>
            <a:r>
              <a:rPr lang="en-US" dirty="0" smtClean="0"/>
              <a:t>2002)</a:t>
            </a:r>
          </a:p>
          <a:p>
            <a:pPr lvl="1"/>
            <a:r>
              <a:rPr lang="en-US" dirty="0" smtClean="0"/>
              <a:t>Allows replicability but independence among worker processes</a:t>
            </a:r>
          </a:p>
          <a:p>
            <a:r>
              <a:rPr lang="en-US" dirty="0" smtClean="0"/>
              <a:t>Incorporated in ‘parallel’ via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(kind = 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L'Ecuyer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-CMRG")</a:t>
            </a:r>
            <a:r>
              <a:rPr lang="en-US" dirty="0" smtClean="0"/>
              <a:t>or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rlecuyer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Note repeatability is not (typically) possible if using load-balancing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r>
              <a:rPr lang="en-US" cap="small" dirty="0" smtClean="0"/>
              <a:t> </a:t>
            </a:r>
            <a:r>
              <a:rPr lang="en-US" dirty="0"/>
              <a:t>projects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Projects</a:t>
            </a:r>
            <a:r>
              <a:rPr lang="en-US" dirty="0"/>
              <a:t> (.</a:t>
            </a:r>
            <a:r>
              <a:rPr lang="en-US" dirty="0" err="1"/>
              <a:t>Rproj</a:t>
            </a:r>
            <a:r>
              <a:rPr lang="en-US" dirty="0"/>
              <a:t> files) allow you to keep all documents, data files, code, and code history in </a:t>
            </a:r>
            <a:r>
              <a:rPr lang="en-US" dirty="0" smtClean="0"/>
              <a:t>their </a:t>
            </a:r>
            <a:r>
              <a:rPr lang="en-US" dirty="0"/>
              <a:t>own </a:t>
            </a:r>
            <a:r>
              <a:rPr lang="en-US" dirty="0" smtClean="0"/>
              <a:t>folder</a:t>
            </a:r>
          </a:p>
          <a:p>
            <a:r>
              <a:rPr lang="en-US" dirty="0" smtClean="0"/>
              <a:t>Each </a:t>
            </a:r>
            <a:r>
              <a:rPr lang="en-US" dirty="0"/>
              <a:t>project file can be synced to </a:t>
            </a:r>
            <a:r>
              <a:rPr lang="en-US" dirty="0" smtClean="0"/>
              <a:t>GitHub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building a package, advisable to set up </a:t>
            </a:r>
            <a:r>
              <a:rPr lang="en-US" dirty="0" smtClean="0"/>
              <a:t>within </a:t>
            </a:r>
            <a:r>
              <a:rPr lang="en-US" dirty="0"/>
              <a:t>its own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(Note: need to create the repository on GitHub before it will sync)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your code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Functions vary depending on Windows, </a:t>
            </a:r>
            <a:r>
              <a:rPr lang="en-US" dirty="0" err="1" smtClean="0"/>
              <a:t>MacOS</a:t>
            </a:r>
            <a:r>
              <a:rPr lang="en-US" dirty="0" smtClean="0"/>
              <a:t>, LINUX, etc.</a:t>
            </a:r>
          </a:p>
          <a:p>
            <a:r>
              <a:rPr lang="en-US" dirty="0" smtClean="0"/>
              <a:t>See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Parallel.R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for sample code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‘parallel’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doParallel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en-US" dirty="0" smtClean="0"/>
              <a:t>Most packages recommend using n – 1 cores</a:t>
            </a:r>
          </a:p>
          <a:p>
            <a:pPr lvl="1"/>
            <a:r>
              <a:rPr lang="en-US" dirty="0" smtClean="0"/>
              <a:t>Reserves one for the “master”</a:t>
            </a:r>
          </a:p>
          <a:p>
            <a:r>
              <a:rPr lang="en-US" dirty="0" smtClean="0"/>
              <a:t>Other packages: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‘parallel’</a:t>
            </a:r>
            <a:r>
              <a:rPr lang="en-US" dirty="0" smtClean="0"/>
              <a:t> (in base R, and based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‘snow’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‘multicore’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‘snow’</a:t>
            </a:r>
            <a:r>
              <a:rPr lang="en-US" dirty="0" smtClean="0"/>
              <a:t> (for Windows)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‘multicore’</a:t>
            </a:r>
            <a:r>
              <a:rPr lang="en-US" dirty="0" smtClean="0"/>
              <a:t> (for Mac OS and Linux)</a:t>
            </a:r>
            <a:endParaRPr lang="en-US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‘Snowfall’</a:t>
            </a:r>
            <a:r>
              <a:rPr lang="en-US" dirty="0" smtClean="0"/>
              <a:t> (more intuitive functions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‘snow’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with improved troubleshooting and error logging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doParallel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smtClean="0"/>
              <a:t> (used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smtClean="0"/>
              <a:t> package)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/>
              <a:t>Strengths and weakness of </a:t>
            </a:r>
            <a:r>
              <a:rPr lang="en-US" sz="2700" cap="smal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‘parallel’</a:t>
            </a:r>
            <a:endParaRPr lang="en-US" sz="2700" cap="smal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918"/>
            <a:ext cx="7989752" cy="44051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‘parallel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(and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‘snow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’,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multicore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’, and ‘snowfall</a:t>
            </a:r>
            <a:r>
              <a:rPr lang="en-US" dirty="0" smtClean="0"/>
              <a:t>):</a:t>
            </a:r>
            <a:endParaRPr lang="en-US" dirty="0"/>
          </a:p>
          <a:p>
            <a:pPr lvl="1">
              <a:buFont typeface="Gill Sans MT" panose="020B0502020104020203" pitchFamily="34" charset="0"/>
              <a:buChar char="+"/>
            </a:pPr>
            <a:r>
              <a:rPr lang="en-US" dirty="0" smtClean="0"/>
              <a:t>Allow </a:t>
            </a:r>
            <a:r>
              <a:rPr lang="en-US" dirty="0"/>
              <a:t>fine </a:t>
            </a:r>
            <a:r>
              <a:rPr lang="en-US" dirty="0" smtClean="0"/>
              <a:t>user control </a:t>
            </a:r>
            <a:r>
              <a:rPr lang="en-US" dirty="0"/>
              <a:t>over </a:t>
            </a:r>
            <a:r>
              <a:rPr lang="en-US" dirty="0" smtClean="0"/>
              <a:t>implementation details</a:t>
            </a:r>
          </a:p>
          <a:p>
            <a:pPr lvl="1">
              <a:buFont typeface="Gill Sans MT" panose="020B0502020104020203" pitchFamily="34" charset="0"/>
              <a:buChar char="+"/>
            </a:pPr>
            <a:r>
              <a:rPr lang="en-US" dirty="0" smtClean="0"/>
              <a:t>Straightforward to implement across high-performance computer cluster</a:t>
            </a:r>
          </a:p>
          <a:p>
            <a:pPr lvl="1">
              <a:buFont typeface="Gill Sans MT" panose="020B0502020104020203" pitchFamily="34" charset="0"/>
              <a:buChar char="+"/>
            </a:pPr>
            <a:r>
              <a:rPr lang="en-US" dirty="0" smtClean="0"/>
              <a:t>Bundled with base R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smtClean="0"/>
              <a:t>OS-specific functions require greater knowledge of parallel processing options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smtClean="0"/>
              <a:t>Work as variants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require parallel algorithms to be written as more complicated stand-alone functions</a:t>
            </a:r>
          </a:p>
          <a:p>
            <a:pPr lvl="2"/>
            <a:r>
              <a:rPr lang="en-US" dirty="0" smtClean="0"/>
              <a:t>Output is a list that needs to be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-</a:t>
            </a:r>
            <a:r>
              <a:rPr lang="en-US" dirty="0" err="1" smtClean="0"/>
              <a:t>ed</a:t>
            </a:r>
            <a:endParaRPr lang="en-US" dirty="0" smtClean="0"/>
          </a:p>
          <a:p>
            <a:pPr lvl="3"/>
            <a:r>
              <a:rPr lang="en-US" dirty="0" smtClean="0"/>
              <a:t>Not always trivial if a very large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Strengths and weakness of </a:t>
            </a:r>
            <a:r>
              <a:rPr lang="en-US" sz="2700" cap="smal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2700" cap="sm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doParallel</a:t>
            </a:r>
            <a:r>
              <a:rPr lang="en-US" sz="2700" cap="small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918"/>
            <a:ext cx="7989752" cy="4405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Wrapper </a:t>
            </a:r>
            <a:r>
              <a:rPr lang="en-US" dirty="0"/>
              <a:t>to parallel that internally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‘snow’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‘multicore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smtClean="0"/>
              <a:t> functions based on user’s OS and computer CPU allowances</a:t>
            </a:r>
            <a:endParaRPr lang="en-US" dirty="0"/>
          </a:p>
          <a:p>
            <a:pPr lvl="1">
              <a:buFont typeface="Gill Sans MT" panose="020B0502020104020203" pitchFamily="34" charset="0"/>
              <a:buChar char="+"/>
            </a:pPr>
            <a:r>
              <a:rPr lang="en-US" dirty="0" smtClean="0"/>
              <a:t>Standard functions work across all operating systems</a:t>
            </a:r>
          </a:p>
          <a:p>
            <a:pPr lvl="2"/>
            <a:r>
              <a:rPr lang="en-US" dirty="0" smtClean="0"/>
              <a:t>Simpler </a:t>
            </a:r>
            <a:r>
              <a:rPr lang="en-US" dirty="0" err="1" smtClean="0"/>
              <a:t>blackbox</a:t>
            </a:r>
            <a:r>
              <a:rPr lang="en-US" dirty="0" smtClean="0"/>
              <a:t>: requires the least knowledge of how parallel computing works</a:t>
            </a:r>
          </a:p>
          <a:p>
            <a:pPr lvl="2"/>
            <a:r>
              <a:rPr lang="en-US" dirty="0" smtClean="0"/>
              <a:t>Useful feature if using parallelization within cross-platform packages</a:t>
            </a:r>
          </a:p>
          <a:p>
            <a:pPr lvl="1">
              <a:buFont typeface="Gill Sans MT" panose="020B0502020104020203" pitchFamily="34" charset="0"/>
              <a:buChar char="+"/>
            </a:pPr>
            <a:r>
              <a:rPr lang="en-US" dirty="0" smtClean="0"/>
              <a:t>If calling via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dopar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{…}</a:t>
            </a:r>
            <a:r>
              <a:rPr lang="en-US" dirty="0" smtClean="0"/>
              <a:t> :</a:t>
            </a:r>
          </a:p>
          <a:p>
            <a:pPr lvl="2"/>
            <a:r>
              <a:rPr lang="en-US" dirty="0" smtClean="0"/>
              <a:t>Can use “raw” code (rather than a function)</a:t>
            </a:r>
          </a:p>
          <a:p>
            <a:pPr lvl="3"/>
            <a:r>
              <a:rPr lang="en-US" dirty="0" smtClean="0"/>
              <a:t>Syntax more like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for()</a:t>
            </a:r>
            <a:r>
              <a:rPr lang="en-US" dirty="0" smtClean="0"/>
              <a:t> loop than a function</a:t>
            </a:r>
          </a:p>
          <a:p>
            <a:pPr lvl="2"/>
            <a:r>
              <a:rPr lang="en-US" dirty="0" smtClean="0"/>
              <a:t>Can output in multiple formats (vector, list, mean or sum of an array, etc.)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smtClean="0"/>
              <a:t>Can control implementation details, but requires bit more effort</a:t>
            </a:r>
          </a:p>
          <a:p>
            <a:pPr lvl="2"/>
            <a:r>
              <a:rPr lang="en-US" dirty="0" smtClean="0"/>
              <a:t>If needed, why not just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‘parallel’,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etc. </a:t>
            </a:r>
            <a:r>
              <a:rPr lang="en-US" dirty="0" smtClean="0"/>
              <a:t> directly?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dirty="0" err="1" smtClean="0"/>
              <a:t>Blackbox</a:t>
            </a:r>
            <a:r>
              <a:rPr lang="en-US" dirty="0" smtClean="0"/>
              <a:t>: Letting package determine parallel implementation can produce suboptimal (i.e., slower) results</a:t>
            </a:r>
            <a:endParaRPr lang="en-US" dirty="0"/>
          </a:p>
          <a:p>
            <a:pPr lvl="3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your functions to parallel-ready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parallel packages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‘parallel’</a:t>
            </a:r>
            <a:r>
              <a:rPr lang="en-US" dirty="0" smtClean="0"/>
              <a:t>, etc.) require users to rewrite their code as a stand-alone function and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-like implementation</a:t>
            </a:r>
          </a:p>
          <a:p>
            <a:pPr lvl="1"/>
            <a:r>
              <a:rPr lang="en-US" dirty="0" smtClean="0"/>
              <a:t>Each element is run as an independent sample/iteration</a:t>
            </a:r>
          </a:p>
          <a:p>
            <a:r>
              <a:rPr lang="en-US" dirty="0" smtClean="0"/>
              <a:t>To code:</a:t>
            </a:r>
          </a:p>
          <a:p>
            <a:pPr lvl="1"/>
            <a:r>
              <a:rPr lang="en-US" dirty="0" smtClean="0"/>
              <a:t>Include any necessary “inputs”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/>
              <a:t> within the function</a:t>
            </a:r>
          </a:p>
          <a:p>
            <a:pPr lvl="1"/>
            <a:r>
              <a:rPr lang="en-US" dirty="0" smtClean="0"/>
              <a:t>Include “switching”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/>
              <a:t> for different ways (e.g., parameters to change) you run your code</a:t>
            </a:r>
            <a:endParaRPr lang="en-US" dirty="0"/>
          </a:p>
          <a:p>
            <a:r>
              <a:rPr lang="en-US" dirty="0" smtClean="0"/>
              <a:t>Basic syntax (using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as example)</a:t>
            </a:r>
          </a:p>
          <a:p>
            <a:pPr marL="594000" lvl="2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&lt;- 1:num.iterations</a:t>
            </a:r>
          </a:p>
          <a:p>
            <a:pPr marL="594000" lvl="2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&lt;-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FUN = function, …)</a:t>
            </a:r>
          </a:p>
          <a:p>
            <a:pPr marL="594000" lvl="2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unlist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(out)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using </a:t>
            </a:r>
            <a:r>
              <a:rPr lang="en-US" cap="smal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cap="sm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cap="smal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cap="sm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arallel</a:t>
            </a:r>
            <a:r>
              <a:rPr lang="en-US" cap="smal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cap="sm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code</a:t>
            </a:r>
            <a:r>
              <a:rPr lang="en-US" dirty="0" smtClean="0"/>
              <a:t>:</a:t>
            </a:r>
          </a:p>
          <a:p>
            <a:pPr marL="0" indent="-91440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makeCluster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  # Set up 3 worker nodes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-91440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registerDoParallel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 Set up parallel backend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-91440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rgbClr val="3D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1:num.iterations,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	  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combine = c)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dopar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{</a:t>
            </a:r>
          </a:p>
          <a:p>
            <a:pPr marL="0" indent="-91440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-91440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-91440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stopCluster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Can </a:t>
            </a:r>
            <a:r>
              <a:rPr lang="en-US" dirty="0" smtClean="0"/>
              <a:t>return concatenated </a:t>
            </a:r>
            <a:r>
              <a:rPr lang="en-US" dirty="0"/>
              <a:t>vector, list, </a:t>
            </a:r>
            <a:r>
              <a:rPr lang="en-US" dirty="0" err="1"/>
              <a:t>rbind</a:t>
            </a:r>
            <a:r>
              <a:rPr lang="en-US" dirty="0"/>
              <a:t>, </a:t>
            </a:r>
            <a:r>
              <a:rPr lang="en-US" dirty="0" err="1"/>
              <a:t>cbind</a:t>
            </a:r>
            <a:r>
              <a:rPr lang="en-US" dirty="0"/>
              <a:t>, sum, </a:t>
            </a:r>
            <a:r>
              <a:rPr lang="en-US" dirty="0" smtClean="0"/>
              <a:t>or mean of each independent parallel run.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3" y="2276410"/>
            <a:ext cx="7989751" cy="1504844"/>
          </a:xfrm>
        </p:spPr>
        <p:txBody>
          <a:bodyPr/>
          <a:lstStyle/>
          <a:p>
            <a:r>
              <a:rPr lang="en-US" dirty="0" smtClean="0"/>
              <a:t>Rewrite your functions &amp; Run in parallel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81193" y="4065224"/>
            <a:ext cx="7989751" cy="10767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Who’s code speeds up? By how much?</a:t>
            </a:r>
          </a:p>
          <a:p>
            <a:r>
              <a:rPr lang="en-US" sz="2400" dirty="0" smtClean="0"/>
              <a:t>Who’s slower? WHY?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13926" y="5582478"/>
            <a:ext cx="34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Refer to </a:t>
            </a:r>
            <a:r>
              <a:rPr lang="en-US" dirty="0" err="1" smtClean="0">
                <a:solidFill>
                  <a:schemeClr val="bg1"/>
                </a:solidFill>
              </a:rPr>
              <a:t>Parallel.R</a:t>
            </a:r>
            <a:r>
              <a:rPr lang="en-US" dirty="0" smtClean="0">
                <a:solidFill>
                  <a:schemeClr val="bg1"/>
                </a:solidFill>
              </a:rPr>
              <a:t> for sample code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9489" y="1938969"/>
            <a:ext cx="8626207" cy="45058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GitHub tutorial: </a:t>
            </a:r>
            <a:r>
              <a:rPr lang="en-US" u="sng" dirty="0">
                <a:hlinkClick r:id="rId2"/>
              </a:rPr>
              <a:t>https://www.atlassian.com/git/tutorials/learn-git-with-bitbucket-cloud</a:t>
            </a:r>
            <a:r>
              <a:rPr lang="en-US" dirty="0"/>
              <a:t> </a:t>
            </a:r>
          </a:p>
          <a:p>
            <a:r>
              <a:rPr lang="en-US" dirty="0"/>
              <a:t>GitHub and </a:t>
            </a:r>
            <a:r>
              <a:rPr lang="en-US" dirty="0" err="1"/>
              <a:t>RStudio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https://support.rstudio.com/hc/en-us/articles/200532077?version=1.1.456&amp;mode=desktop</a:t>
            </a:r>
            <a:r>
              <a:rPr lang="en-US" dirty="0"/>
              <a:t>  </a:t>
            </a:r>
          </a:p>
          <a:p>
            <a:r>
              <a:rPr lang="en-US" dirty="0"/>
              <a:t>Hadley Wickham's </a:t>
            </a:r>
            <a:r>
              <a:rPr lang="en-US" i="1" dirty="0"/>
              <a:t>R </a:t>
            </a:r>
            <a:r>
              <a:rPr lang="en-US" i="1" dirty="0" smtClean="0"/>
              <a:t>Packages</a:t>
            </a:r>
            <a:r>
              <a:rPr lang="en-US" dirty="0" smtClean="0"/>
              <a:t> </a:t>
            </a:r>
            <a:r>
              <a:rPr lang="en-US" dirty="0" err="1"/>
              <a:t>ebook</a:t>
            </a:r>
            <a:r>
              <a:rPr lang="en-US" dirty="0"/>
              <a:t>: </a:t>
            </a:r>
            <a:r>
              <a:rPr lang="en-US" u="sng" dirty="0">
                <a:hlinkClick r:id="rId4"/>
              </a:rPr>
              <a:t>http://r-pkgs.had.co.nz/</a:t>
            </a:r>
            <a:r>
              <a:rPr lang="en-US" dirty="0"/>
              <a:t> </a:t>
            </a:r>
          </a:p>
          <a:p>
            <a:r>
              <a:rPr lang="en-US" dirty="0"/>
              <a:t>Hadley Wickham's </a:t>
            </a:r>
            <a:r>
              <a:rPr lang="en-US" i="1" dirty="0"/>
              <a:t>Advanced R</a:t>
            </a:r>
            <a:r>
              <a:rPr lang="en-US" dirty="0"/>
              <a:t> </a:t>
            </a:r>
            <a:r>
              <a:rPr lang="en-US" dirty="0" err="1"/>
              <a:t>ebook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https://adv-r.hadley.nz/</a:t>
            </a:r>
            <a:r>
              <a:rPr lang="en-US" dirty="0"/>
              <a:t>  </a:t>
            </a:r>
          </a:p>
          <a:p>
            <a:r>
              <a:rPr lang="en-US" dirty="0"/>
              <a:t>R code style guide: </a:t>
            </a:r>
            <a:r>
              <a:rPr lang="en-US" u="sng" dirty="0">
                <a:hlinkClick r:id="rId6"/>
              </a:rPr>
              <a:t>https://google.github.io/styleguide/Rguide.xml</a:t>
            </a:r>
            <a:r>
              <a:rPr lang="en-US" dirty="0"/>
              <a:t> </a:t>
            </a:r>
          </a:p>
          <a:p>
            <a:r>
              <a:rPr lang="en-US" dirty="0"/>
              <a:t>R Markdown with </a:t>
            </a:r>
            <a:r>
              <a:rPr lang="en-US" dirty="0" err="1"/>
              <a:t>RStudio</a:t>
            </a:r>
            <a:r>
              <a:rPr lang="en-US" dirty="0"/>
              <a:t>: </a:t>
            </a:r>
            <a:r>
              <a:rPr lang="en-US" u="sng" dirty="0">
                <a:hlinkClick r:id="rId7"/>
              </a:rPr>
              <a:t>https</a:t>
            </a:r>
            <a:r>
              <a:rPr lang="en-US" u="sng" dirty="0" smtClean="0">
                <a:hlinkClick r:id="rId7"/>
              </a:rPr>
              <a:t>://R Markdown.rstudio.com</a:t>
            </a:r>
            <a:r>
              <a:rPr lang="en-US" u="sng" dirty="0">
                <a:hlinkClick r:id="rId7"/>
              </a:rPr>
              <a:t>/</a:t>
            </a:r>
            <a:endParaRPr lang="en-US" dirty="0"/>
          </a:p>
          <a:p>
            <a:r>
              <a:rPr lang="en-US" dirty="0" smtClean="0"/>
              <a:t>R </a:t>
            </a:r>
            <a:r>
              <a:rPr lang="en-US" dirty="0"/>
              <a:t>Markdown comprehensive </a:t>
            </a:r>
            <a:r>
              <a:rPr lang="en-US" dirty="0" err="1"/>
              <a:t>ebook</a:t>
            </a:r>
            <a:r>
              <a:rPr lang="en-US" dirty="0"/>
              <a:t>: </a:t>
            </a:r>
            <a:r>
              <a:rPr lang="en-US" u="sng" dirty="0">
                <a:hlinkClick r:id="rId8"/>
              </a:rPr>
              <a:t>https://bookdown.org/yihui/bookdown</a:t>
            </a:r>
            <a:r>
              <a:rPr lang="en-US" u="sng" dirty="0" smtClean="0">
                <a:hlinkClick r:id="rId8"/>
              </a:rPr>
              <a:t>/</a:t>
            </a:r>
            <a:endParaRPr lang="en-US" u="sng" dirty="0" smtClean="0"/>
          </a:p>
          <a:p>
            <a:r>
              <a:rPr lang="en-US" dirty="0" smtClean="0"/>
              <a:t>Code profiling</a:t>
            </a:r>
            <a:r>
              <a:rPr lang="en-US" dirty="0"/>
              <a:t>: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adv-r.hadley.nz/profiling.html</a:t>
            </a:r>
            <a:r>
              <a:rPr lang="en-US" dirty="0" smtClean="0"/>
              <a:t> </a:t>
            </a:r>
          </a:p>
          <a:p>
            <a:r>
              <a:rPr lang="en-US" dirty="0"/>
              <a:t>Parallel computing: </a:t>
            </a:r>
            <a:r>
              <a:rPr lang="en-US" dirty="0">
                <a:hlinkClick r:id="rId10"/>
              </a:rPr>
              <a:t>https://www.r-bloggers.com/how-to-go-parallel-in-r-basics-tips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Parallel computing: </a:t>
            </a:r>
            <a:r>
              <a:rPr lang="en-US" dirty="0">
                <a:hlinkClick r:id="rId11"/>
              </a:rPr>
              <a:t>https://www4.stat.ncsu.edu/~</a:t>
            </a:r>
            <a:r>
              <a:rPr lang="en-US" dirty="0" smtClean="0">
                <a:hlinkClick r:id="rId11"/>
              </a:rPr>
              <a:t>post/isaac/parallel_programming_R.pdf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project in </a:t>
            </a:r>
            <a:r>
              <a:rPr lang="en-US" dirty="0" err="1" smtClean="0"/>
              <a:t>rS</a:t>
            </a:r>
            <a:r>
              <a:rPr lang="en-US" cap="small" dirty="0" err="1" smtClean="0"/>
              <a:t>tudio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5013806" cy="399528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File &gt; New project</a:t>
            </a:r>
          </a:p>
          <a:p>
            <a:pPr lvl="1"/>
            <a:r>
              <a:rPr lang="en-US" dirty="0"/>
              <a:t>New directory: Set up a "New </a:t>
            </a:r>
            <a:r>
              <a:rPr lang="en-US" dirty="0" smtClean="0"/>
              <a:t>project"</a:t>
            </a:r>
            <a:endParaRPr lang="en-US" dirty="0"/>
          </a:p>
          <a:p>
            <a:pPr lvl="2"/>
            <a:r>
              <a:rPr lang="en-US" dirty="0"/>
              <a:t>Choose "R package" if building a new </a:t>
            </a:r>
            <a:r>
              <a:rPr lang="en-US" dirty="0" smtClean="0"/>
              <a:t>package</a:t>
            </a:r>
            <a:endParaRPr lang="en-US" dirty="0"/>
          </a:p>
          <a:p>
            <a:pPr lvl="1"/>
            <a:r>
              <a:rPr lang="en-US" dirty="0"/>
              <a:t>Existing directory: If want to build a project around existing </a:t>
            </a:r>
            <a:r>
              <a:rPr lang="en-US" dirty="0" smtClean="0"/>
              <a:t>material</a:t>
            </a:r>
            <a:endParaRPr lang="en-US" dirty="0"/>
          </a:p>
          <a:p>
            <a:pPr lvl="1"/>
            <a:r>
              <a:rPr lang="en-US" dirty="0"/>
              <a:t>Version control: If want to create a project from a GitHub or Subversion </a:t>
            </a:r>
            <a:r>
              <a:rPr lang="en-US" dirty="0" smtClean="0"/>
              <a:t>repository</a:t>
            </a:r>
            <a:endParaRPr lang="en-US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Let's walk through one of my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998" y="2776839"/>
            <a:ext cx="3119167" cy="3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cap="small" dirty="0" smtClean="0"/>
              <a:t>itHub and</a:t>
            </a:r>
            <a:r>
              <a:rPr lang="en-US" dirty="0" smtClean="0"/>
              <a:t> v</a:t>
            </a:r>
            <a:r>
              <a:rPr lang="en-US" cap="small" dirty="0" smtClean="0"/>
              <a:t>ersion</a:t>
            </a:r>
            <a:r>
              <a:rPr lang="en-US" dirty="0" smtClean="0"/>
              <a:t> c</a:t>
            </a:r>
            <a:r>
              <a:rPr lang="en-US" cap="small" dirty="0" smtClean="0"/>
              <a:t>ontrol</a:t>
            </a:r>
            <a:endParaRPr lang="en-US" cap="small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Collaborate, share, and understand how your code has changed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Analytical Paleobiology Workshop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20CC-BC99-4270-AFE4-2C1BA62F89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7664</TotalTime>
  <Words>4528</Words>
  <Application>Microsoft Office PowerPoint</Application>
  <PresentationFormat>On-screen Show (4:3)</PresentationFormat>
  <Paragraphs>757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Arial Unicode MS</vt:lpstr>
      <vt:lpstr>Calibri</vt:lpstr>
      <vt:lpstr>Courier New</vt:lpstr>
      <vt:lpstr>Gill Sans MT</vt:lpstr>
      <vt:lpstr>Times New Roman</vt:lpstr>
      <vt:lpstr>Wingdings</vt:lpstr>
      <vt:lpstr>Wingdings 2</vt:lpstr>
      <vt:lpstr>Dividend</vt:lpstr>
      <vt:lpstr>Advanced R:</vt:lpstr>
      <vt:lpstr>Objectives</vt:lpstr>
      <vt:lpstr>RStudio</vt:lpstr>
      <vt:lpstr>Who’s used rstudio before?</vt:lpstr>
      <vt:lpstr>RStudio IDE</vt:lpstr>
      <vt:lpstr>RStudio DEMO</vt:lpstr>
      <vt:lpstr>RStudio projects</vt:lpstr>
      <vt:lpstr>Creating a new project in rStudio</vt:lpstr>
      <vt:lpstr>GitHub and version control</vt:lpstr>
      <vt:lpstr>Look familiar?</vt:lpstr>
      <vt:lpstr>Version control, Git &amp; Github</vt:lpstr>
      <vt:lpstr>Benefits of Git/GitHub</vt:lpstr>
      <vt:lpstr>Let’s look at the GitHub repo for my projects</vt:lpstr>
      <vt:lpstr>Let’s install Git and create a Github account</vt:lpstr>
      <vt:lpstr>Repos &amp; Branches</vt:lpstr>
      <vt:lpstr>Master and Branches</vt:lpstr>
      <vt:lpstr>PowerPoint Presentation</vt:lpstr>
      <vt:lpstr>Development work flow (Pull, stage, commit, &amp; push)</vt:lpstr>
      <vt:lpstr>PowerPoint Presentation</vt:lpstr>
      <vt:lpstr>Let’s work with the github repo</vt:lpstr>
      <vt:lpstr>Functions in R</vt:lpstr>
      <vt:lpstr>R functions</vt:lpstr>
      <vt:lpstr>Basic syntax of R Functions</vt:lpstr>
      <vt:lpstr>Naming functions (and objects)</vt:lpstr>
      <vt:lpstr>Example of environments</vt:lpstr>
      <vt:lpstr>Example of environments</vt:lpstr>
      <vt:lpstr>Calling functions dynamically within other functions</vt:lpstr>
      <vt:lpstr>Calling functions dynamically within other functions</vt:lpstr>
      <vt:lpstr>Output from functions</vt:lpstr>
      <vt:lpstr>Output from functions</vt:lpstr>
      <vt:lpstr>Warnings and errors</vt:lpstr>
      <vt:lpstr>Common scenarios to test for</vt:lpstr>
      <vt:lpstr>R Style Guide</vt:lpstr>
      <vt:lpstr>Activity: Learn from others</vt:lpstr>
      <vt:lpstr>Submit a function to the APW github repo</vt:lpstr>
      <vt:lpstr>Packages in R</vt:lpstr>
      <vt:lpstr>Packages</vt:lpstr>
      <vt:lpstr>Package structure</vt:lpstr>
      <vt:lpstr>Let’s examine some examples</vt:lpstr>
      <vt:lpstr>R/ and man/ folders</vt:lpstr>
      <vt:lpstr>DESCRIPTION file</vt:lpstr>
      <vt:lpstr>A side on versioning…</vt:lpstr>
      <vt:lpstr>NAMESPACE file</vt:lpstr>
      <vt:lpstr>Data &amp; tests folders</vt:lpstr>
      <vt:lpstr>News and vignettes</vt:lpstr>
      <vt:lpstr>Now pair up and check out some R packages on github</vt:lpstr>
      <vt:lpstr>PowerPoint Presentation</vt:lpstr>
      <vt:lpstr>Convert your R function into a .R file</vt:lpstr>
      <vt:lpstr>Workflow to build your package</vt:lpstr>
      <vt:lpstr>Use RStudio to write &amp; build your .R function (and .Rmd) files</vt:lpstr>
      <vt:lpstr>Add your .R file to our APW repo</vt:lpstr>
      <vt:lpstr>R Markdown</vt:lpstr>
      <vt:lpstr>Latex, Sweave, and R Markdown</vt:lpstr>
      <vt:lpstr>Sample R Markdown template</vt:lpstr>
      <vt:lpstr>Standard R Markdown tags</vt:lpstr>
      <vt:lpstr>How to build a vignette in RStudio</vt:lpstr>
      <vt:lpstr>code Profiling</vt:lpstr>
      <vt:lpstr>Code profiling and timing packages</vt:lpstr>
      <vt:lpstr>Rprof: Profiling your code to identify time bottlenecks</vt:lpstr>
      <vt:lpstr>PowerPoint Presentation</vt:lpstr>
      <vt:lpstr>Profile your functions!</vt:lpstr>
      <vt:lpstr>tips for improving code performance</vt:lpstr>
      <vt:lpstr>Parallel Computing</vt:lpstr>
      <vt:lpstr>Modern computers &amp; Multitasking</vt:lpstr>
      <vt:lpstr>Parallel Infrastructure</vt:lpstr>
      <vt:lpstr>When to run in parallel</vt:lpstr>
      <vt:lpstr>Parallel implementations</vt:lpstr>
      <vt:lpstr>Caveats for HPC</vt:lpstr>
      <vt:lpstr>RNG in parallel computing</vt:lpstr>
      <vt:lpstr>Running your code in parallel</vt:lpstr>
      <vt:lpstr>Strengths and weakness of ‘parallel’</vt:lpstr>
      <vt:lpstr>Strengths and weakness of ‘doParallel’</vt:lpstr>
      <vt:lpstr>Converting your functions to parallel-ready versions</vt:lpstr>
      <vt:lpstr>Running using ‘doParallel’ and ‘foreach’</vt:lpstr>
      <vt:lpstr>Rewrite your functions &amp; Run in parallel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R: Functions, packages, and version control</dc:title>
  <dc:creator>Philip M. Novack-Gottshall</dc:creator>
  <cp:lastModifiedBy>Philip M. Novack-Gottshall</cp:lastModifiedBy>
  <cp:revision>460</cp:revision>
  <dcterms:created xsi:type="dcterms:W3CDTF">2018-07-18T11:27:06Z</dcterms:created>
  <dcterms:modified xsi:type="dcterms:W3CDTF">2019-01-18T22:17:50Z</dcterms:modified>
</cp:coreProperties>
</file>